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webextensions/webextension1.xml" ContentType="application/vnd.ms-office.webextension+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2">
  <p:sldMasterIdLst>
    <p:sldMasterId id="2147483648" r:id="rId1"/>
  </p:sldMasterIdLst>
  <p:sldIdLst>
    <p:sldId id="261" r:id="rId2"/>
    <p:sldId id="283" r:id="rId3"/>
    <p:sldId id="256" r:id="rId4"/>
    <p:sldId id="257" r:id="rId5"/>
    <p:sldId id="286" r:id="rId6"/>
    <p:sldId id="278" r:id="rId7"/>
    <p:sldId id="258" r:id="rId8"/>
    <p:sldId id="287" r:id="rId9"/>
    <p:sldId id="263" r:id="rId10"/>
    <p:sldId id="264" r:id="rId11"/>
    <p:sldId id="285" r:id="rId12"/>
    <p:sldId id="284" r:id="rId13"/>
    <p:sldId id="273" r:id="rId14"/>
    <p:sldId id="274" r:id="rId15"/>
    <p:sldId id="275" r:id="rId16"/>
    <p:sldId id="276" r:id="rId17"/>
    <p:sldId id="277" r:id="rId18"/>
    <p:sldId id="282" r:id="rId19"/>
    <p:sldId id="271" r:id="rId20"/>
    <p:sldId id="279" r:id="rId21"/>
    <p:sldId id="281" r:id="rId22"/>
    <p:sldId id="272"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8" d="100"/>
          <a:sy n="78" d="100"/>
        </p:scale>
        <p:origin x="878"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hdphoto1.wdp>
</file>

<file path=ppt/media/image1.jpeg>
</file>

<file path=ppt/media/image10.png>
</file>

<file path=ppt/media/image11.png>
</file>

<file path=ppt/media/image12.jpg>
</file>

<file path=ppt/media/image13.jpeg>
</file>

<file path=ppt/media/image14.png>
</file>

<file path=ppt/media/image15.png>
</file>

<file path=ppt/media/image16.png>
</file>

<file path=ppt/media/image17.png>
</file>

<file path=ppt/media/image18.png>
</file>

<file path=ppt/media/image19.png>
</file>

<file path=ppt/media/image2.gif>
</file>

<file path=ppt/media/image20.png>
</file>

<file path=ppt/media/image21.jpg>
</file>

<file path=ppt/media/image22.gif>
</file>

<file path=ppt/media/image3.png>
</file>

<file path=ppt/media/image4.png>
</file>

<file path=ppt/media/image5.png>
</file>

<file path=ppt/media/image6.png>
</file>

<file path=ppt/media/image7.jp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F31B04-F304-DD6F-C8B2-D3FAD7DBF85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3B4C1DA8-91A4-757A-9FF0-AF774B4474C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A6BFC712-53FA-2E9A-EF56-EA329CD154AC}"/>
              </a:ext>
            </a:extLst>
          </p:cNvPr>
          <p:cNvSpPr>
            <a:spLocks noGrp="1"/>
          </p:cNvSpPr>
          <p:nvPr>
            <p:ph type="dt" sz="half" idx="10"/>
          </p:nvPr>
        </p:nvSpPr>
        <p:spPr/>
        <p:txBody>
          <a:bodyPr/>
          <a:lstStyle/>
          <a:p>
            <a:fld id="{FF990C7D-A379-41A9-BC2C-88FDF4D8E13E}" type="datetimeFigureOut">
              <a:rPr lang="en-IN" smtClean="0"/>
              <a:t>10-03-2025</a:t>
            </a:fld>
            <a:endParaRPr lang="en-IN"/>
          </a:p>
        </p:txBody>
      </p:sp>
      <p:sp>
        <p:nvSpPr>
          <p:cNvPr id="5" name="Footer Placeholder 4">
            <a:extLst>
              <a:ext uri="{FF2B5EF4-FFF2-40B4-BE49-F238E27FC236}">
                <a16:creationId xmlns:a16="http://schemas.microsoft.com/office/drawing/2014/main" id="{94D735F3-FC27-2E2B-2D95-0BE9F91149F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76FAA51-926F-CC9E-E2D7-BB1DBB78E141}"/>
              </a:ext>
            </a:extLst>
          </p:cNvPr>
          <p:cNvSpPr>
            <a:spLocks noGrp="1"/>
          </p:cNvSpPr>
          <p:nvPr>
            <p:ph type="sldNum" sz="quarter" idx="12"/>
          </p:nvPr>
        </p:nvSpPr>
        <p:spPr/>
        <p:txBody>
          <a:bodyPr/>
          <a:lstStyle/>
          <a:p>
            <a:fld id="{F584DD0F-17AA-4C0B-88B1-4DBAAD12CDD2}" type="slidenum">
              <a:rPr lang="en-IN" smtClean="0"/>
              <a:t>‹#›</a:t>
            </a:fld>
            <a:endParaRPr lang="en-IN"/>
          </a:p>
        </p:txBody>
      </p:sp>
    </p:spTree>
    <p:extLst>
      <p:ext uri="{BB962C8B-B14F-4D97-AF65-F5344CB8AC3E}">
        <p14:creationId xmlns:p14="http://schemas.microsoft.com/office/powerpoint/2010/main" val="34009536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72CE00-752E-C8D0-563B-A45608CB9C01}"/>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511AF30-BBBD-3B60-65CC-5E81F5ED649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A567775-9C3C-F3BA-725F-ADB63E50775F}"/>
              </a:ext>
            </a:extLst>
          </p:cNvPr>
          <p:cNvSpPr>
            <a:spLocks noGrp="1"/>
          </p:cNvSpPr>
          <p:nvPr>
            <p:ph type="dt" sz="half" idx="10"/>
          </p:nvPr>
        </p:nvSpPr>
        <p:spPr/>
        <p:txBody>
          <a:bodyPr/>
          <a:lstStyle/>
          <a:p>
            <a:fld id="{FF990C7D-A379-41A9-BC2C-88FDF4D8E13E}" type="datetimeFigureOut">
              <a:rPr lang="en-IN" smtClean="0"/>
              <a:t>10-03-2025</a:t>
            </a:fld>
            <a:endParaRPr lang="en-IN"/>
          </a:p>
        </p:txBody>
      </p:sp>
      <p:sp>
        <p:nvSpPr>
          <p:cNvPr id="5" name="Footer Placeholder 4">
            <a:extLst>
              <a:ext uri="{FF2B5EF4-FFF2-40B4-BE49-F238E27FC236}">
                <a16:creationId xmlns:a16="http://schemas.microsoft.com/office/drawing/2014/main" id="{9E3714A7-EC85-BA4F-4353-2AEB5FCF8F5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2352F00-124C-5231-86C2-2EC3134C6366}"/>
              </a:ext>
            </a:extLst>
          </p:cNvPr>
          <p:cNvSpPr>
            <a:spLocks noGrp="1"/>
          </p:cNvSpPr>
          <p:nvPr>
            <p:ph type="sldNum" sz="quarter" idx="12"/>
          </p:nvPr>
        </p:nvSpPr>
        <p:spPr/>
        <p:txBody>
          <a:bodyPr/>
          <a:lstStyle/>
          <a:p>
            <a:fld id="{F584DD0F-17AA-4C0B-88B1-4DBAAD12CDD2}" type="slidenum">
              <a:rPr lang="en-IN" smtClean="0"/>
              <a:t>‹#›</a:t>
            </a:fld>
            <a:endParaRPr lang="en-IN"/>
          </a:p>
        </p:txBody>
      </p:sp>
    </p:spTree>
    <p:extLst>
      <p:ext uri="{BB962C8B-B14F-4D97-AF65-F5344CB8AC3E}">
        <p14:creationId xmlns:p14="http://schemas.microsoft.com/office/powerpoint/2010/main" val="30367747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7481A18-6368-D2E6-C625-F15308DD7EA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035FD9C-02A0-6AFA-CD91-7B424ECB301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88923D6-42CE-81FF-95D6-150D6B10C48D}"/>
              </a:ext>
            </a:extLst>
          </p:cNvPr>
          <p:cNvSpPr>
            <a:spLocks noGrp="1"/>
          </p:cNvSpPr>
          <p:nvPr>
            <p:ph type="dt" sz="half" idx="10"/>
          </p:nvPr>
        </p:nvSpPr>
        <p:spPr/>
        <p:txBody>
          <a:bodyPr/>
          <a:lstStyle/>
          <a:p>
            <a:fld id="{FF990C7D-A379-41A9-BC2C-88FDF4D8E13E}" type="datetimeFigureOut">
              <a:rPr lang="en-IN" smtClean="0"/>
              <a:t>10-03-2025</a:t>
            </a:fld>
            <a:endParaRPr lang="en-IN"/>
          </a:p>
        </p:txBody>
      </p:sp>
      <p:sp>
        <p:nvSpPr>
          <p:cNvPr id="5" name="Footer Placeholder 4">
            <a:extLst>
              <a:ext uri="{FF2B5EF4-FFF2-40B4-BE49-F238E27FC236}">
                <a16:creationId xmlns:a16="http://schemas.microsoft.com/office/drawing/2014/main" id="{F0CC52D7-4E7B-55D1-1A98-0DFEFAAE060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4E31F7B-A723-A346-81B0-4F1A2EE48393}"/>
              </a:ext>
            </a:extLst>
          </p:cNvPr>
          <p:cNvSpPr>
            <a:spLocks noGrp="1"/>
          </p:cNvSpPr>
          <p:nvPr>
            <p:ph type="sldNum" sz="quarter" idx="12"/>
          </p:nvPr>
        </p:nvSpPr>
        <p:spPr/>
        <p:txBody>
          <a:bodyPr/>
          <a:lstStyle/>
          <a:p>
            <a:fld id="{F584DD0F-17AA-4C0B-88B1-4DBAAD12CDD2}" type="slidenum">
              <a:rPr lang="en-IN" smtClean="0"/>
              <a:t>‹#›</a:t>
            </a:fld>
            <a:endParaRPr lang="en-IN"/>
          </a:p>
        </p:txBody>
      </p:sp>
    </p:spTree>
    <p:extLst>
      <p:ext uri="{BB962C8B-B14F-4D97-AF65-F5344CB8AC3E}">
        <p14:creationId xmlns:p14="http://schemas.microsoft.com/office/powerpoint/2010/main" val="16543175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ECC21F-EEDE-798B-7449-9C222F42A7C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40CA502-F60D-568D-3AE1-BC40DE83379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27DE416-FCF2-CC9D-8517-35558A33075D}"/>
              </a:ext>
            </a:extLst>
          </p:cNvPr>
          <p:cNvSpPr>
            <a:spLocks noGrp="1"/>
          </p:cNvSpPr>
          <p:nvPr>
            <p:ph type="dt" sz="half" idx="10"/>
          </p:nvPr>
        </p:nvSpPr>
        <p:spPr/>
        <p:txBody>
          <a:bodyPr/>
          <a:lstStyle/>
          <a:p>
            <a:fld id="{FF990C7D-A379-41A9-BC2C-88FDF4D8E13E}" type="datetimeFigureOut">
              <a:rPr lang="en-IN" smtClean="0"/>
              <a:t>10-03-2025</a:t>
            </a:fld>
            <a:endParaRPr lang="en-IN"/>
          </a:p>
        </p:txBody>
      </p:sp>
      <p:sp>
        <p:nvSpPr>
          <p:cNvPr id="5" name="Footer Placeholder 4">
            <a:extLst>
              <a:ext uri="{FF2B5EF4-FFF2-40B4-BE49-F238E27FC236}">
                <a16:creationId xmlns:a16="http://schemas.microsoft.com/office/drawing/2014/main" id="{9C8C5497-2309-9D60-4E77-BAFA9594521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5027512-1819-5AEF-758F-49A8F2617537}"/>
              </a:ext>
            </a:extLst>
          </p:cNvPr>
          <p:cNvSpPr>
            <a:spLocks noGrp="1"/>
          </p:cNvSpPr>
          <p:nvPr>
            <p:ph type="sldNum" sz="quarter" idx="12"/>
          </p:nvPr>
        </p:nvSpPr>
        <p:spPr/>
        <p:txBody>
          <a:bodyPr/>
          <a:lstStyle/>
          <a:p>
            <a:fld id="{F584DD0F-17AA-4C0B-88B1-4DBAAD12CDD2}" type="slidenum">
              <a:rPr lang="en-IN" smtClean="0"/>
              <a:t>‹#›</a:t>
            </a:fld>
            <a:endParaRPr lang="en-IN"/>
          </a:p>
        </p:txBody>
      </p:sp>
    </p:spTree>
    <p:extLst>
      <p:ext uri="{BB962C8B-B14F-4D97-AF65-F5344CB8AC3E}">
        <p14:creationId xmlns:p14="http://schemas.microsoft.com/office/powerpoint/2010/main" val="32763204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C47A8D-FC6D-0E70-9EE3-A0BFD5F8395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7BF85A56-E793-38E0-F9D2-C1D5CA25A37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32553CD-1903-4584-1A88-0F8910B571F0}"/>
              </a:ext>
            </a:extLst>
          </p:cNvPr>
          <p:cNvSpPr>
            <a:spLocks noGrp="1"/>
          </p:cNvSpPr>
          <p:nvPr>
            <p:ph type="dt" sz="half" idx="10"/>
          </p:nvPr>
        </p:nvSpPr>
        <p:spPr/>
        <p:txBody>
          <a:bodyPr/>
          <a:lstStyle/>
          <a:p>
            <a:fld id="{FF990C7D-A379-41A9-BC2C-88FDF4D8E13E}" type="datetimeFigureOut">
              <a:rPr lang="en-IN" smtClean="0"/>
              <a:t>10-03-2025</a:t>
            </a:fld>
            <a:endParaRPr lang="en-IN"/>
          </a:p>
        </p:txBody>
      </p:sp>
      <p:sp>
        <p:nvSpPr>
          <p:cNvPr id="5" name="Footer Placeholder 4">
            <a:extLst>
              <a:ext uri="{FF2B5EF4-FFF2-40B4-BE49-F238E27FC236}">
                <a16:creationId xmlns:a16="http://schemas.microsoft.com/office/drawing/2014/main" id="{4EBCDD00-A581-BC92-09AD-513A196BB55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BB2064C-5936-AE3D-EB72-CB529E56A3B5}"/>
              </a:ext>
            </a:extLst>
          </p:cNvPr>
          <p:cNvSpPr>
            <a:spLocks noGrp="1"/>
          </p:cNvSpPr>
          <p:nvPr>
            <p:ph type="sldNum" sz="quarter" idx="12"/>
          </p:nvPr>
        </p:nvSpPr>
        <p:spPr/>
        <p:txBody>
          <a:bodyPr/>
          <a:lstStyle/>
          <a:p>
            <a:fld id="{F584DD0F-17AA-4C0B-88B1-4DBAAD12CDD2}" type="slidenum">
              <a:rPr lang="en-IN" smtClean="0"/>
              <a:t>‹#›</a:t>
            </a:fld>
            <a:endParaRPr lang="en-IN"/>
          </a:p>
        </p:txBody>
      </p:sp>
    </p:spTree>
    <p:extLst>
      <p:ext uri="{BB962C8B-B14F-4D97-AF65-F5344CB8AC3E}">
        <p14:creationId xmlns:p14="http://schemas.microsoft.com/office/powerpoint/2010/main" val="15568853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55988E-3152-6523-9E51-94C2643C68F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27E330E-22ED-DF71-8904-70B32D9BB25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8CB30D03-D6DB-699A-3C60-5559E4AF7F4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B5619C5E-88EB-43EC-1DC3-F6A081445C67}"/>
              </a:ext>
            </a:extLst>
          </p:cNvPr>
          <p:cNvSpPr>
            <a:spLocks noGrp="1"/>
          </p:cNvSpPr>
          <p:nvPr>
            <p:ph type="dt" sz="half" idx="10"/>
          </p:nvPr>
        </p:nvSpPr>
        <p:spPr/>
        <p:txBody>
          <a:bodyPr/>
          <a:lstStyle/>
          <a:p>
            <a:fld id="{FF990C7D-A379-41A9-BC2C-88FDF4D8E13E}" type="datetimeFigureOut">
              <a:rPr lang="en-IN" smtClean="0"/>
              <a:t>10-03-2025</a:t>
            </a:fld>
            <a:endParaRPr lang="en-IN"/>
          </a:p>
        </p:txBody>
      </p:sp>
      <p:sp>
        <p:nvSpPr>
          <p:cNvPr id="6" name="Footer Placeholder 5">
            <a:extLst>
              <a:ext uri="{FF2B5EF4-FFF2-40B4-BE49-F238E27FC236}">
                <a16:creationId xmlns:a16="http://schemas.microsoft.com/office/drawing/2014/main" id="{4D6F2BFD-4AFE-A10F-253C-48F6A93E79D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24C3B28-615C-AE21-B9B4-FE9A3F6D13DE}"/>
              </a:ext>
            </a:extLst>
          </p:cNvPr>
          <p:cNvSpPr>
            <a:spLocks noGrp="1"/>
          </p:cNvSpPr>
          <p:nvPr>
            <p:ph type="sldNum" sz="quarter" idx="12"/>
          </p:nvPr>
        </p:nvSpPr>
        <p:spPr/>
        <p:txBody>
          <a:bodyPr/>
          <a:lstStyle/>
          <a:p>
            <a:fld id="{F584DD0F-17AA-4C0B-88B1-4DBAAD12CDD2}" type="slidenum">
              <a:rPr lang="en-IN" smtClean="0"/>
              <a:t>‹#›</a:t>
            </a:fld>
            <a:endParaRPr lang="en-IN"/>
          </a:p>
        </p:txBody>
      </p:sp>
    </p:spTree>
    <p:extLst>
      <p:ext uri="{BB962C8B-B14F-4D97-AF65-F5344CB8AC3E}">
        <p14:creationId xmlns:p14="http://schemas.microsoft.com/office/powerpoint/2010/main" val="34687666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A15E4B-0E95-E429-1299-B0B8F6A7D554}"/>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26F24BE-FB9A-3C8C-1B10-C34EA56E73D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15295CF-F227-BABB-A8A3-D1CC997EFBF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B6FDC5A0-6EBB-F32D-EAAF-284C3A2CC58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2AD91E0-672F-E517-950B-E317F328574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9B2B7B16-238B-65A2-4FF0-7012B7904403}"/>
              </a:ext>
            </a:extLst>
          </p:cNvPr>
          <p:cNvSpPr>
            <a:spLocks noGrp="1"/>
          </p:cNvSpPr>
          <p:nvPr>
            <p:ph type="dt" sz="half" idx="10"/>
          </p:nvPr>
        </p:nvSpPr>
        <p:spPr/>
        <p:txBody>
          <a:bodyPr/>
          <a:lstStyle/>
          <a:p>
            <a:fld id="{FF990C7D-A379-41A9-BC2C-88FDF4D8E13E}" type="datetimeFigureOut">
              <a:rPr lang="en-IN" smtClean="0"/>
              <a:t>10-03-2025</a:t>
            </a:fld>
            <a:endParaRPr lang="en-IN"/>
          </a:p>
        </p:txBody>
      </p:sp>
      <p:sp>
        <p:nvSpPr>
          <p:cNvPr id="8" name="Footer Placeholder 7">
            <a:extLst>
              <a:ext uri="{FF2B5EF4-FFF2-40B4-BE49-F238E27FC236}">
                <a16:creationId xmlns:a16="http://schemas.microsoft.com/office/drawing/2014/main" id="{ACD1CE4E-6F6D-7702-60AF-4BE0827A0725}"/>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A8770891-B61D-07B4-37F7-C0B2766DCBC0}"/>
              </a:ext>
            </a:extLst>
          </p:cNvPr>
          <p:cNvSpPr>
            <a:spLocks noGrp="1"/>
          </p:cNvSpPr>
          <p:nvPr>
            <p:ph type="sldNum" sz="quarter" idx="12"/>
          </p:nvPr>
        </p:nvSpPr>
        <p:spPr/>
        <p:txBody>
          <a:bodyPr/>
          <a:lstStyle/>
          <a:p>
            <a:fld id="{F584DD0F-17AA-4C0B-88B1-4DBAAD12CDD2}" type="slidenum">
              <a:rPr lang="en-IN" smtClean="0"/>
              <a:t>‹#›</a:t>
            </a:fld>
            <a:endParaRPr lang="en-IN"/>
          </a:p>
        </p:txBody>
      </p:sp>
    </p:spTree>
    <p:extLst>
      <p:ext uri="{BB962C8B-B14F-4D97-AF65-F5344CB8AC3E}">
        <p14:creationId xmlns:p14="http://schemas.microsoft.com/office/powerpoint/2010/main" val="40486699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886A91-9EBC-56B8-2927-46FB79FF11A5}"/>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E095AEC0-89CA-F39D-CEC1-9FE8C9FF6D40}"/>
              </a:ext>
            </a:extLst>
          </p:cNvPr>
          <p:cNvSpPr>
            <a:spLocks noGrp="1"/>
          </p:cNvSpPr>
          <p:nvPr>
            <p:ph type="dt" sz="half" idx="10"/>
          </p:nvPr>
        </p:nvSpPr>
        <p:spPr/>
        <p:txBody>
          <a:bodyPr/>
          <a:lstStyle/>
          <a:p>
            <a:fld id="{FF990C7D-A379-41A9-BC2C-88FDF4D8E13E}" type="datetimeFigureOut">
              <a:rPr lang="en-IN" smtClean="0"/>
              <a:t>10-03-2025</a:t>
            </a:fld>
            <a:endParaRPr lang="en-IN"/>
          </a:p>
        </p:txBody>
      </p:sp>
      <p:sp>
        <p:nvSpPr>
          <p:cNvPr id="4" name="Footer Placeholder 3">
            <a:extLst>
              <a:ext uri="{FF2B5EF4-FFF2-40B4-BE49-F238E27FC236}">
                <a16:creationId xmlns:a16="http://schemas.microsoft.com/office/drawing/2014/main" id="{5BEE694C-B7EE-898D-18F8-FB5AC550C4B6}"/>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D39EFAF4-37E6-CEDE-74FF-9BE959E6607E}"/>
              </a:ext>
            </a:extLst>
          </p:cNvPr>
          <p:cNvSpPr>
            <a:spLocks noGrp="1"/>
          </p:cNvSpPr>
          <p:nvPr>
            <p:ph type="sldNum" sz="quarter" idx="12"/>
          </p:nvPr>
        </p:nvSpPr>
        <p:spPr/>
        <p:txBody>
          <a:bodyPr/>
          <a:lstStyle/>
          <a:p>
            <a:fld id="{F584DD0F-17AA-4C0B-88B1-4DBAAD12CDD2}" type="slidenum">
              <a:rPr lang="en-IN" smtClean="0"/>
              <a:t>‹#›</a:t>
            </a:fld>
            <a:endParaRPr lang="en-IN"/>
          </a:p>
        </p:txBody>
      </p:sp>
    </p:spTree>
    <p:extLst>
      <p:ext uri="{BB962C8B-B14F-4D97-AF65-F5344CB8AC3E}">
        <p14:creationId xmlns:p14="http://schemas.microsoft.com/office/powerpoint/2010/main" val="1174254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16358BC-033D-4BBD-7027-728C74AAFE16}"/>
              </a:ext>
            </a:extLst>
          </p:cNvPr>
          <p:cNvSpPr>
            <a:spLocks noGrp="1"/>
          </p:cNvSpPr>
          <p:nvPr>
            <p:ph type="dt" sz="half" idx="10"/>
          </p:nvPr>
        </p:nvSpPr>
        <p:spPr/>
        <p:txBody>
          <a:bodyPr/>
          <a:lstStyle/>
          <a:p>
            <a:fld id="{FF990C7D-A379-41A9-BC2C-88FDF4D8E13E}" type="datetimeFigureOut">
              <a:rPr lang="en-IN" smtClean="0"/>
              <a:t>10-03-2025</a:t>
            </a:fld>
            <a:endParaRPr lang="en-IN"/>
          </a:p>
        </p:txBody>
      </p:sp>
      <p:sp>
        <p:nvSpPr>
          <p:cNvPr id="3" name="Footer Placeholder 2">
            <a:extLst>
              <a:ext uri="{FF2B5EF4-FFF2-40B4-BE49-F238E27FC236}">
                <a16:creationId xmlns:a16="http://schemas.microsoft.com/office/drawing/2014/main" id="{50C50101-99A3-B611-039A-89690E5E08B5}"/>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20415957-DD0F-7962-64DE-75C86F55CCB4}"/>
              </a:ext>
            </a:extLst>
          </p:cNvPr>
          <p:cNvSpPr>
            <a:spLocks noGrp="1"/>
          </p:cNvSpPr>
          <p:nvPr>
            <p:ph type="sldNum" sz="quarter" idx="12"/>
          </p:nvPr>
        </p:nvSpPr>
        <p:spPr/>
        <p:txBody>
          <a:bodyPr/>
          <a:lstStyle/>
          <a:p>
            <a:fld id="{F584DD0F-17AA-4C0B-88B1-4DBAAD12CDD2}" type="slidenum">
              <a:rPr lang="en-IN" smtClean="0"/>
              <a:t>‹#›</a:t>
            </a:fld>
            <a:endParaRPr lang="en-IN"/>
          </a:p>
        </p:txBody>
      </p:sp>
    </p:spTree>
    <p:extLst>
      <p:ext uri="{BB962C8B-B14F-4D97-AF65-F5344CB8AC3E}">
        <p14:creationId xmlns:p14="http://schemas.microsoft.com/office/powerpoint/2010/main" val="35303341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EA824-06D2-7D89-ACF3-E26A6DE32E6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D1C10974-8526-BC60-F55C-DEEEA9938A5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B49E6860-2AC0-C59E-B204-19DB3A8C9F8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5520C72-9B32-C9FB-2E24-5BAB9943EEE4}"/>
              </a:ext>
            </a:extLst>
          </p:cNvPr>
          <p:cNvSpPr>
            <a:spLocks noGrp="1"/>
          </p:cNvSpPr>
          <p:nvPr>
            <p:ph type="dt" sz="half" idx="10"/>
          </p:nvPr>
        </p:nvSpPr>
        <p:spPr/>
        <p:txBody>
          <a:bodyPr/>
          <a:lstStyle/>
          <a:p>
            <a:fld id="{FF990C7D-A379-41A9-BC2C-88FDF4D8E13E}" type="datetimeFigureOut">
              <a:rPr lang="en-IN" smtClean="0"/>
              <a:t>10-03-2025</a:t>
            </a:fld>
            <a:endParaRPr lang="en-IN"/>
          </a:p>
        </p:txBody>
      </p:sp>
      <p:sp>
        <p:nvSpPr>
          <p:cNvPr id="6" name="Footer Placeholder 5">
            <a:extLst>
              <a:ext uri="{FF2B5EF4-FFF2-40B4-BE49-F238E27FC236}">
                <a16:creationId xmlns:a16="http://schemas.microsoft.com/office/drawing/2014/main" id="{235CE2DA-020D-7D87-50DD-C9727F24801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3CA54FA-9DB0-A43A-38A6-1FDB440FC9B4}"/>
              </a:ext>
            </a:extLst>
          </p:cNvPr>
          <p:cNvSpPr>
            <a:spLocks noGrp="1"/>
          </p:cNvSpPr>
          <p:nvPr>
            <p:ph type="sldNum" sz="quarter" idx="12"/>
          </p:nvPr>
        </p:nvSpPr>
        <p:spPr/>
        <p:txBody>
          <a:bodyPr/>
          <a:lstStyle/>
          <a:p>
            <a:fld id="{F584DD0F-17AA-4C0B-88B1-4DBAAD12CDD2}" type="slidenum">
              <a:rPr lang="en-IN" smtClean="0"/>
              <a:t>‹#›</a:t>
            </a:fld>
            <a:endParaRPr lang="en-IN"/>
          </a:p>
        </p:txBody>
      </p:sp>
    </p:spTree>
    <p:extLst>
      <p:ext uri="{BB962C8B-B14F-4D97-AF65-F5344CB8AC3E}">
        <p14:creationId xmlns:p14="http://schemas.microsoft.com/office/powerpoint/2010/main" val="40680437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5C751F-60A3-0C0C-F4ED-53ACE15712B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B9E99E02-4705-69F5-7474-83A29685B15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4F214377-A3F4-D762-8ACD-249141C754D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D9C913F-934A-249B-EC58-2445F3C37C67}"/>
              </a:ext>
            </a:extLst>
          </p:cNvPr>
          <p:cNvSpPr>
            <a:spLocks noGrp="1"/>
          </p:cNvSpPr>
          <p:nvPr>
            <p:ph type="dt" sz="half" idx="10"/>
          </p:nvPr>
        </p:nvSpPr>
        <p:spPr/>
        <p:txBody>
          <a:bodyPr/>
          <a:lstStyle/>
          <a:p>
            <a:fld id="{FF990C7D-A379-41A9-BC2C-88FDF4D8E13E}" type="datetimeFigureOut">
              <a:rPr lang="en-IN" smtClean="0"/>
              <a:t>10-03-2025</a:t>
            </a:fld>
            <a:endParaRPr lang="en-IN"/>
          </a:p>
        </p:txBody>
      </p:sp>
      <p:sp>
        <p:nvSpPr>
          <p:cNvPr id="6" name="Footer Placeholder 5">
            <a:extLst>
              <a:ext uri="{FF2B5EF4-FFF2-40B4-BE49-F238E27FC236}">
                <a16:creationId xmlns:a16="http://schemas.microsoft.com/office/drawing/2014/main" id="{8F529C78-0402-C39B-16BC-02C8513418A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5661277-407B-5E7F-EDF3-BEF2134C148E}"/>
              </a:ext>
            </a:extLst>
          </p:cNvPr>
          <p:cNvSpPr>
            <a:spLocks noGrp="1"/>
          </p:cNvSpPr>
          <p:nvPr>
            <p:ph type="sldNum" sz="quarter" idx="12"/>
          </p:nvPr>
        </p:nvSpPr>
        <p:spPr/>
        <p:txBody>
          <a:bodyPr/>
          <a:lstStyle/>
          <a:p>
            <a:fld id="{F584DD0F-17AA-4C0B-88B1-4DBAAD12CDD2}" type="slidenum">
              <a:rPr lang="en-IN" smtClean="0"/>
              <a:t>‹#›</a:t>
            </a:fld>
            <a:endParaRPr lang="en-IN"/>
          </a:p>
        </p:txBody>
      </p:sp>
    </p:spTree>
    <p:extLst>
      <p:ext uri="{BB962C8B-B14F-4D97-AF65-F5344CB8AC3E}">
        <p14:creationId xmlns:p14="http://schemas.microsoft.com/office/powerpoint/2010/main" val="33527535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66EF662-8D83-D23D-3B43-0548B70B9CF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9B28B68-C4FE-DC9A-8D81-833C95FF444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3B37B2F-5DC8-C4B9-B6AD-885E84CA518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F990C7D-A379-41A9-BC2C-88FDF4D8E13E}" type="datetimeFigureOut">
              <a:rPr lang="en-IN" smtClean="0"/>
              <a:t>10-03-2025</a:t>
            </a:fld>
            <a:endParaRPr lang="en-IN"/>
          </a:p>
        </p:txBody>
      </p:sp>
      <p:sp>
        <p:nvSpPr>
          <p:cNvPr id="5" name="Footer Placeholder 4">
            <a:extLst>
              <a:ext uri="{FF2B5EF4-FFF2-40B4-BE49-F238E27FC236}">
                <a16:creationId xmlns:a16="http://schemas.microsoft.com/office/drawing/2014/main" id="{5C19DD52-AE37-0295-9628-4D6F5291ECB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0AF1B8FE-4F1F-98D7-8B3D-73938D2E22F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584DD0F-17AA-4C0B-88B1-4DBAAD12CDD2}" type="slidenum">
              <a:rPr lang="en-IN" smtClean="0"/>
              <a:t>‹#›</a:t>
            </a:fld>
            <a:endParaRPr lang="en-IN"/>
          </a:p>
        </p:txBody>
      </p:sp>
    </p:spTree>
    <p:extLst>
      <p:ext uri="{BB962C8B-B14F-4D97-AF65-F5344CB8AC3E}">
        <p14:creationId xmlns:p14="http://schemas.microsoft.com/office/powerpoint/2010/main" val="215600017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gif"/><Relationship Id="rId1" Type="http://schemas.openxmlformats.org/officeDocument/2006/relationships/slideLayout" Target="../slideLayouts/slideLayout2.xml"/><Relationship Id="rId5" Type="http://schemas.openxmlformats.org/officeDocument/2006/relationships/image" Target="../media/image12.jpg"/><Relationship Id="rId4" Type="http://schemas.microsoft.com/office/2007/relationships/hdphoto" Target="../media/hdphoto1.wdp"/></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gif"/><Relationship Id="rId1" Type="http://schemas.openxmlformats.org/officeDocument/2006/relationships/slideLayout" Target="../slideLayouts/slideLayout2.xml"/><Relationship Id="rId5" Type="http://schemas.openxmlformats.org/officeDocument/2006/relationships/image" Target="../media/image13.jpeg"/><Relationship Id="rId4" Type="http://schemas.microsoft.com/office/2007/relationships/hdphoto" Target="../media/hdphoto1.wdp"/></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gif"/><Relationship Id="rId1" Type="http://schemas.openxmlformats.org/officeDocument/2006/relationships/slideLayout" Target="../slideLayouts/slideLayout2.xml"/><Relationship Id="rId5" Type="http://schemas.openxmlformats.org/officeDocument/2006/relationships/image" Target="../media/image14.png"/><Relationship Id="rId4" Type="http://schemas.microsoft.com/office/2007/relationships/hdphoto" Target="../media/hdphoto1.wdp"/></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microsoft.com/office/2011/relationships/webextension" Target="../webextensions/webextension1.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gif"/><Relationship Id="rId1" Type="http://schemas.openxmlformats.org/officeDocument/2006/relationships/slideLayout" Target="../slideLayouts/slideLayout2.xml"/><Relationship Id="rId5" Type="http://schemas.openxmlformats.org/officeDocument/2006/relationships/image" Target="../media/image21.jpg"/><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8" Type="http://schemas.openxmlformats.org/officeDocument/2006/relationships/hyperlink" Target="https://docs.microsoft.com/en-us/power-query/" TargetMode="External"/><Relationship Id="rId3" Type="http://schemas.openxmlformats.org/officeDocument/2006/relationships/image" Target="../media/image3.png"/><Relationship Id="rId7" Type="http://schemas.openxmlformats.org/officeDocument/2006/relationships/hyperlink" Target="https://dax.guide/" TargetMode="External"/><Relationship Id="rId2" Type="http://schemas.openxmlformats.org/officeDocument/2006/relationships/image" Target="../media/image2.gif"/><Relationship Id="rId1" Type="http://schemas.openxmlformats.org/officeDocument/2006/relationships/slideLayout" Target="../slideLayouts/slideLayout2.xml"/><Relationship Id="rId6" Type="http://schemas.openxmlformats.org/officeDocument/2006/relationships/hyperlink" Target="https://developer.spotify.com/documentation/web-api/" TargetMode="External"/><Relationship Id="rId5" Type="http://schemas.openxmlformats.org/officeDocument/2006/relationships/hyperlink" Target="https://docs.microsoft.com/en-us/power-bi/" TargetMode="External"/><Relationship Id="rId4" Type="http://schemas.microsoft.com/office/2007/relationships/hdphoto" Target="../media/hdphoto1.wdp"/></Relationships>
</file>

<file path=ppt/slides/_rels/slide21.xml.rels><?xml version="1.0" encoding="UTF-8" standalone="yes"?>
<Relationships xmlns="http://schemas.openxmlformats.org/package/2006/relationships"><Relationship Id="rId8" Type="http://schemas.openxmlformats.org/officeDocument/2006/relationships/hyperlink" Target="https://community.fabric.microsoft.com/t5/Data-Stories-Gallery/Power-BI-and-Spotify-A-match-made-in-heaven/m-p/1380334" TargetMode="External"/><Relationship Id="rId3" Type="http://schemas.openxmlformats.org/officeDocument/2006/relationships/image" Target="../media/image3.png"/><Relationship Id="rId7" Type="http://schemas.openxmlformats.org/officeDocument/2006/relationships/hyperlink" Target="https://andyhowes.co/diy-spotify-wrapped-with-power-bi/" TargetMode="External"/><Relationship Id="rId2" Type="http://schemas.openxmlformats.org/officeDocument/2006/relationships/image" Target="../media/image2.gif"/><Relationship Id="rId1" Type="http://schemas.openxmlformats.org/officeDocument/2006/relationships/slideLayout" Target="../slideLayouts/slideLayout2.xml"/><Relationship Id="rId6" Type="http://schemas.openxmlformats.org/officeDocument/2006/relationships/hyperlink" Target="https://www.youtube.com/watch?v=pC1gQL-b6b8" TargetMode="External"/><Relationship Id="rId5" Type="http://schemas.openxmlformats.org/officeDocument/2006/relationships/hyperlink" Target="https://github.com/shiv-rna/Spotify-Dashboard-using-PowerBI" TargetMode="External"/><Relationship Id="rId4" Type="http://schemas.microsoft.com/office/2007/relationships/hdphoto" Target="../media/hdphoto1.wdp"/></Relationships>
</file>

<file path=ppt/slides/_rels/slide22.xml.rels><?xml version="1.0" encoding="UTF-8" standalone="yes"?>
<Relationships xmlns="http://schemas.openxmlformats.org/package/2006/relationships"><Relationship Id="rId2" Type="http://schemas.openxmlformats.org/officeDocument/2006/relationships/image" Target="../media/image22.gi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gif"/><Relationship Id="rId1" Type="http://schemas.openxmlformats.org/officeDocument/2006/relationships/slideLayout" Target="../slideLayouts/slideLayout1.xml"/><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gif"/><Relationship Id="rId1" Type="http://schemas.openxmlformats.org/officeDocument/2006/relationships/slideLayout" Target="../slideLayouts/slideLayout2.xml"/><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gif"/><Relationship Id="rId1" Type="http://schemas.openxmlformats.org/officeDocument/2006/relationships/slideLayout" Target="../slideLayouts/slideLayout2.xml"/><Relationship Id="rId5" Type="http://schemas.openxmlformats.org/officeDocument/2006/relationships/image" Target="../media/image4.png"/><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gif"/><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gif"/><Relationship Id="rId1" Type="http://schemas.openxmlformats.org/officeDocument/2006/relationships/slideLayout" Target="../slideLayouts/slideLayout2.xml"/><Relationship Id="rId4" Type="http://schemas.microsoft.com/office/2007/relationships/hdphoto" Target="../media/hdphoto1.wdp"/></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gif"/><Relationship Id="rId1" Type="http://schemas.openxmlformats.org/officeDocument/2006/relationships/slideLayout" Target="../slideLayouts/slideLayout2.xml"/><Relationship Id="rId5" Type="http://schemas.openxmlformats.org/officeDocument/2006/relationships/image" Target="../media/image7.jpg"/><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3.png"/><Relationship Id="rId7" Type="http://schemas.openxmlformats.org/officeDocument/2006/relationships/image" Target="../media/image9.png"/><Relationship Id="rId2" Type="http://schemas.openxmlformats.org/officeDocument/2006/relationships/image" Target="../media/image2.gif"/><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hyperlink" Target="https://www.kaggle.com/datasets/yelexa/spotify200" TargetMode="External"/><Relationship Id="rId4" Type="http://schemas.microsoft.com/office/2007/relationships/hdphoto" Target="../media/hdphoto1.wdp"/><Relationship Id="rId9"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4E473803-4B40-BB28-0E1D-E79341B5830E}"/>
              </a:ext>
            </a:extLst>
          </p:cNvPr>
          <p:cNvSpPr>
            <a:spLocks noChangeArrowheads="1"/>
          </p:cNvSpPr>
          <p:nvPr/>
        </p:nvSpPr>
        <p:spPr bwMode="auto">
          <a:xfrm>
            <a:off x="3411844" y="0"/>
            <a:ext cx="5525628" cy="8617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Department of Computer Science, IT &amp; Animation </a:t>
            </a:r>
            <a:endParaRPr kumimoji="0" lang="en-US" altLang="en-US" sz="800" b="0" i="0" u="none" strike="noStrike" cap="none" normalizeH="0" baseline="0" dirty="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err="1">
                <a:ln>
                  <a:noFill/>
                </a:ln>
                <a:solidFill>
                  <a:schemeClr val="tx1"/>
                </a:solidFill>
                <a:effectLst/>
                <a:latin typeface="Arial" panose="020B0604020202020204" pitchFamily="34" charset="0"/>
                <a:ea typeface="Times New Roman" panose="02020603050405020304" pitchFamily="18" charset="0"/>
              </a:rPr>
              <a:t>Deogiri</a:t>
            </a:r>
            <a:r>
              <a:rPr kumimoji="0" lang="en-US" altLang="en-US" sz="1600" b="1"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 College, Chhatrapati Sambhajinagar-431005</a:t>
            </a:r>
            <a:r>
              <a:rPr kumimoji="0" lang="en-US" altLang="en-US" sz="1600" b="1" i="0" u="none" strike="noStrike" cap="none" normalizeH="0" baseline="0" dirty="0">
                <a:ln>
                  <a:noFill/>
                </a:ln>
                <a:solidFill>
                  <a:schemeClr val="tx1"/>
                </a:solidFill>
                <a:effectLst/>
                <a:latin typeface="Bookman Old Style" panose="02050604050505020204" pitchFamily="18" charset="0"/>
                <a:ea typeface="Times New Roman" panose="02020603050405020304" pitchFamily="18" charset="0"/>
              </a:rPr>
              <a:t>.</a:t>
            </a:r>
            <a:endParaRPr kumimoji="0" lang="en-US" altLang="en-US" sz="800" b="0" i="0" u="none" strike="noStrike" cap="none" normalizeH="0" baseline="0" dirty="0">
              <a:ln>
                <a:noFill/>
              </a:ln>
              <a:solidFill>
                <a:schemeClr val="tx1"/>
              </a:solidFill>
              <a:effectLst/>
            </a:endParaRPr>
          </a:p>
          <a:p>
            <a:pPr marL="0" marR="0" lvl="0" indent="0" algn="ctr"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2052" name="Picture 1">
            <a:extLst>
              <a:ext uri="{FF2B5EF4-FFF2-40B4-BE49-F238E27FC236}">
                <a16:creationId xmlns:a16="http://schemas.microsoft.com/office/drawing/2014/main" id="{371A474D-57F9-6D9E-B2AD-704CF63C233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1208" r="19230" b="10332"/>
          <a:stretch/>
        </p:blipFill>
        <p:spPr bwMode="auto">
          <a:xfrm>
            <a:off x="5149594" y="765635"/>
            <a:ext cx="1745226" cy="1380832"/>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0A2B9C14-C9FE-360E-8468-E980E3CCF232}"/>
              </a:ext>
            </a:extLst>
          </p:cNvPr>
          <p:cNvSpPr txBox="1"/>
          <p:nvPr/>
        </p:nvSpPr>
        <p:spPr>
          <a:xfrm>
            <a:off x="3106943" y="2452846"/>
            <a:ext cx="5830529" cy="1533753"/>
          </a:xfrm>
          <a:prstGeom prst="rect">
            <a:avLst/>
          </a:prstGeom>
          <a:noFill/>
        </p:spPr>
        <p:txBody>
          <a:bodyPr wrap="square" rtlCol="0">
            <a:spAutoFit/>
          </a:bodyPr>
          <a:lstStyle/>
          <a:p>
            <a:pPr marL="63500" algn="ctr">
              <a:spcBef>
                <a:spcPts val="1345"/>
              </a:spcBef>
            </a:pPr>
            <a:r>
              <a:rPr lang="en-US" sz="1800" b="1" kern="0" dirty="0">
                <a:solidFill>
                  <a:srgbClr val="402F52"/>
                </a:solidFill>
                <a:effectLst/>
                <a:latin typeface="Bookman Old Style" panose="02050604050505020204" pitchFamily="18" charset="0"/>
                <a:ea typeface="Times New Roman" panose="02020603050405020304" pitchFamily="18" charset="0"/>
              </a:rPr>
              <a:t>A PROJECT REPORT </a:t>
            </a:r>
          </a:p>
          <a:p>
            <a:pPr marL="63500" algn="ctr">
              <a:spcBef>
                <a:spcPts val="1345"/>
              </a:spcBef>
            </a:pPr>
            <a:r>
              <a:rPr lang="en-US" sz="1800" b="1" kern="0" dirty="0">
                <a:solidFill>
                  <a:srgbClr val="402F52"/>
                </a:solidFill>
                <a:effectLst/>
                <a:latin typeface="Bookman Old Style" panose="02050604050505020204" pitchFamily="18" charset="0"/>
                <a:ea typeface="Times New Roman" panose="02020603050405020304" pitchFamily="18" charset="0"/>
              </a:rPr>
              <a:t>On</a:t>
            </a:r>
            <a:endParaRPr lang="en-IN" sz="1800" b="1" kern="0" dirty="0">
              <a:effectLst/>
              <a:latin typeface="Times New Roman" panose="02020603050405020304" pitchFamily="18" charset="0"/>
              <a:ea typeface="Times New Roman" panose="02020603050405020304" pitchFamily="18" charset="0"/>
            </a:endParaRPr>
          </a:p>
          <a:p>
            <a:pPr marR="12700" algn="ctr">
              <a:spcBef>
                <a:spcPts val="1290"/>
              </a:spcBef>
            </a:pPr>
            <a:r>
              <a:rPr lang="en-US" b="1" dirty="0">
                <a:solidFill>
                  <a:schemeClr val="accent5"/>
                </a:solidFill>
                <a:latin typeface="Arial Rounded MT Bold" panose="020F0704030504030204" pitchFamily="34" charset="0"/>
              </a:rPr>
              <a:t>From Beats to Bytes: Visualizing Global Music Trends with Spotify Data</a:t>
            </a:r>
            <a:endParaRPr lang="en-IN" sz="1800" dirty="0">
              <a:solidFill>
                <a:schemeClr val="accent5"/>
              </a:solidFill>
              <a:effectLst/>
              <a:latin typeface="Times New Roman" panose="02020603050405020304" pitchFamily="18" charset="0"/>
              <a:ea typeface="Times New Roman" panose="02020603050405020304" pitchFamily="18" charset="0"/>
            </a:endParaRPr>
          </a:p>
        </p:txBody>
      </p:sp>
      <p:sp>
        <p:nvSpPr>
          <p:cNvPr id="14" name="TextBox 13">
            <a:extLst>
              <a:ext uri="{FF2B5EF4-FFF2-40B4-BE49-F238E27FC236}">
                <a16:creationId xmlns:a16="http://schemas.microsoft.com/office/drawing/2014/main" id="{904F6EFA-F849-6C8F-CB9E-47820F28389F}"/>
              </a:ext>
            </a:extLst>
          </p:cNvPr>
          <p:cNvSpPr txBox="1"/>
          <p:nvPr/>
        </p:nvSpPr>
        <p:spPr>
          <a:xfrm>
            <a:off x="4662755" y="4187859"/>
            <a:ext cx="2866490" cy="584775"/>
          </a:xfrm>
          <a:prstGeom prst="rect">
            <a:avLst/>
          </a:prstGeom>
          <a:noFill/>
        </p:spPr>
        <p:txBody>
          <a:bodyPr wrap="none" rtlCol="0">
            <a:spAutoFit/>
          </a:bodyPr>
          <a:lstStyle/>
          <a:p>
            <a:pPr algn="ctr"/>
            <a:r>
              <a:rPr lang="en-US" sz="1600" b="1" dirty="0">
                <a:solidFill>
                  <a:srgbClr val="FF0000"/>
                </a:solidFill>
                <a:latin typeface="Bookman Old Style" panose="02050604050505020204" pitchFamily="18" charset="0"/>
                <a:cs typeface="Times New Roman" panose="02020603050405020304" pitchFamily="18" charset="0"/>
              </a:rPr>
              <a:t>Guided by </a:t>
            </a:r>
          </a:p>
          <a:p>
            <a:pPr algn="ctr"/>
            <a:r>
              <a:rPr lang="en-US" sz="1600" b="1" dirty="0">
                <a:latin typeface="Bookman Old Style" panose="02050604050505020204" pitchFamily="18" charset="0"/>
                <a:cs typeface="Times New Roman" panose="02020603050405020304" pitchFamily="18" charset="0"/>
              </a:rPr>
              <a:t>Ms. Pallavi G. Chaudhary</a:t>
            </a:r>
            <a:endParaRPr lang="en-IN" sz="1600" b="1" dirty="0">
              <a:latin typeface="Bookman Old Style" panose="02050604050505020204" pitchFamily="18" charset="0"/>
              <a:cs typeface="Times New Roman" panose="02020603050405020304" pitchFamily="18" charset="0"/>
            </a:endParaRPr>
          </a:p>
        </p:txBody>
      </p:sp>
      <p:sp>
        <p:nvSpPr>
          <p:cNvPr id="15" name="TextBox 14">
            <a:extLst>
              <a:ext uri="{FF2B5EF4-FFF2-40B4-BE49-F238E27FC236}">
                <a16:creationId xmlns:a16="http://schemas.microsoft.com/office/drawing/2014/main" id="{C26483CE-B449-9E99-D17B-97C84BFA19DD}"/>
              </a:ext>
            </a:extLst>
          </p:cNvPr>
          <p:cNvSpPr txBox="1"/>
          <p:nvPr/>
        </p:nvSpPr>
        <p:spPr>
          <a:xfrm>
            <a:off x="3411844" y="5175153"/>
            <a:ext cx="5525628" cy="1107996"/>
          </a:xfrm>
          <a:prstGeom prst="rect">
            <a:avLst/>
          </a:prstGeom>
          <a:noFill/>
        </p:spPr>
        <p:txBody>
          <a:bodyPr wrap="square" rtlCol="0">
            <a:spAutoFit/>
          </a:bodyPr>
          <a:lstStyle/>
          <a:p>
            <a:pPr algn="ctr"/>
            <a:r>
              <a:rPr lang="en-IN" b="1" dirty="0">
                <a:solidFill>
                  <a:srgbClr val="FF0000"/>
                </a:solidFill>
                <a:latin typeface="Bookman Old Style" panose="02050604050505020204" pitchFamily="18" charset="0"/>
              </a:rPr>
              <a:t>Submitted by </a:t>
            </a:r>
          </a:p>
          <a:p>
            <a:pPr algn="ctr"/>
            <a:r>
              <a:rPr lang="en-IN" sz="1600" b="1" dirty="0">
                <a:latin typeface="Bookman Old Style" panose="02050604050505020204" pitchFamily="18" charset="0"/>
              </a:rPr>
              <a:t>Mr. Tupe Viraj </a:t>
            </a:r>
            <a:r>
              <a:rPr lang="en-IN" sz="1600" b="1" dirty="0" err="1">
                <a:latin typeface="Bookman Old Style" panose="02050604050505020204" pitchFamily="18" charset="0"/>
              </a:rPr>
              <a:t>Trimbak</a:t>
            </a:r>
            <a:r>
              <a:rPr lang="en-IN" sz="1600" b="1" dirty="0">
                <a:latin typeface="Bookman Old Style" panose="02050604050505020204" pitchFamily="18" charset="0"/>
              </a:rPr>
              <a:t> (Roll No-121) </a:t>
            </a:r>
          </a:p>
          <a:p>
            <a:pPr algn="ctr"/>
            <a:r>
              <a:rPr lang="en-IN" sz="1600" b="1" dirty="0">
                <a:latin typeface="Bookman Old Style" panose="02050604050505020204" pitchFamily="18" charset="0"/>
              </a:rPr>
              <a:t>Mr. </a:t>
            </a:r>
            <a:r>
              <a:rPr lang="en-IN" sz="1600" b="1" dirty="0" err="1">
                <a:latin typeface="Bookman Old Style" panose="02050604050505020204" pitchFamily="18" charset="0"/>
              </a:rPr>
              <a:t>Udhan</a:t>
            </a:r>
            <a:r>
              <a:rPr lang="en-IN" sz="1600" b="1" dirty="0">
                <a:latin typeface="Bookman Old Style" panose="02050604050505020204" pitchFamily="18" charset="0"/>
              </a:rPr>
              <a:t> Amar </a:t>
            </a:r>
            <a:r>
              <a:rPr lang="en-IN" sz="1600" b="1" dirty="0" err="1">
                <a:latin typeface="Bookman Old Style" panose="02050604050505020204" pitchFamily="18" charset="0"/>
              </a:rPr>
              <a:t>Bhanudas</a:t>
            </a:r>
            <a:r>
              <a:rPr lang="en-IN" sz="1600" b="1" dirty="0">
                <a:latin typeface="Bookman Old Style" panose="02050604050505020204" pitchFamily="18" charset="0"/>
              </a:rPr>
              <a:t> (Roll No-124) </a:t>
            </a:r>
          </a:p>
          <a:p>
            <a:pPr algn="ctr"/>
            <a:r>
              <a:rPr lang="en-IN" sz="1600" b="1" dirty="0">
                <a:latin typeface="Bookman Old Style" panose="02050604050505020204" pitchFamily="18" charset="0"/>
              </a:rPr>
              <a:t>Mr. </a:t>
            </a:r>
            <a:r>
              <a:rPr lang="en-IN" sz="1600" b="1" dirty="0" err="1">
                <a:latin typeface="Bookman Old Style" panose="02050604050505020204" pitchFamily="18" charset="0"/>
              </a:rPr>
              <a:t>Unge</a:t>
            </a:r>
            <a:r>
              <a:rPr lang="en-IN" sz="1600" b="1" dirty="0">
                <a:latin typeface="Bookman Old Style" panose="02050604050505020204" pitchFamily="18" charset="0"/>
              </a:rPr>
              <a:t> </a:t>
            </a:r>
            <a:r>
              <a:rPr lang="en-IN" sz="1600" b="1" dirty="0" err="1">
                <a:latin typeface="Bookman Old Style" panose="02050604050505020204" pitchFamily="18" charset="0"/>
              </a:rPr>
              <a:t>Rushikesh</a:t>
            </a:r>
            <a:r>
              <a:rPr lang="en-IN" sz="1600" b="1" dirty="0">
                <a:latin typeface="Bookman Old Style" panose="02050604050505020204" pitchFamily="18" charset="0"/>
              </a:rPr>
              <a:t> Babasaheb (Roll No-125) </a:t>
            </a:r>
          </a:p>
        </p:txBody>
      </p:sp>
    </p:spTree>
    <p:extLst>
      <p:ext uri="{BB962C8B-B14F-4D97-AF65-F5344CB8AC3E}">
        <p14:creationId xmlns:p14="http://schemas.microsoft.com/office/powerpoint/2010/main" val="35766238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08BEA6-78C0-4E9E-894B-6864C15557A0}"/>
            </a:ext>
          </a:extLst>
        </p:cNvPr>
        <p:cNvGrpSpPr/>
        <p:nvPr/>
      </p:nvGrpSpPr>
      <p:grpSpPr>
        <a:xfrm>
          <a:off x="0" y="0"/>
          <a:ext cx="0" cy="0"/>
          <a:chOff x="0" y="0"/>
          <a:chExt cx="0" cy="0"/>
        </a:xfrm>
      </p:grpSpPr>
      <p:grpSp>
        <p:nvGrpSpPr>
          <p:cNvPr id="4" name="Group 3">
            <a:extLst>
              <a:ext uri="{FF2B5EF4-FFF2-40B4-BE49-F238E27FC236}">
                <a16:creationId xmlns:a16="http://schemas.microsoft.com/office/drawing/2014/main" id="{120607FE-4C61-7DCE-B746-E38D27B2F7CA}"/>
              </a:ext>
            </a:extLst>
          </p:cNvPr>
          <p:cNvGrpSpPr/>
          <p:nvPr/>
        </p:nvGrpSpPr>
        <p:grpSpPr>
          <a:xfrm>
            <a:off x="0" y="37793"/>
            <a:ext cx="12192000" cy="6858000"/>
            <a:chOff x="0" y="0"/>
            <a:chExt cx="12192000" cy="6858000"/>
          </a:xfrm>
        </p:grpSpPr>
        <p:sp>
          <p:nvSpPr>
            <p:cNvPr id="5" name="Rectangle 4">
              <a:extLst>
                <a:ext uri="{FF2B5EF4-FFF2-40B4-BE49-F238E27FC236}">
                  <a16:creationId xmlns:a16="http://schemas.microsoft.com/office/drawing/2014/main" id="{9CD432A5-5993-A686-E99D-65B0C82D7F6F}"/>
                </a:ext>
              </a:extLst>
            </p:cNvPr>
            <p:cNvSpPr/>
            <p:nvPr/>
          </p:nvSpPr>
          <p:spPr>
            <a:xfrm>
              <a:off x="0" y="0"/>
              <a:ext cx="12192000" cy="6858000"/>
            </a:xfrm>
            <a:prstGeom prst="rect">
              <a:avLst/>
            </a:prstGeom>
            <a:gradFill flip="none" rotWithShape="1">
              <a:gsLst>
                <a:gs pos="8000">
                  <a:srgbClr val="2ACC39">
                    <a:lumMod val="76000"/>
                  </a:srgbClr>
                </a:gs>
                <a:gs pos="42000">
                  <a:schemeClr val="tx1">
                    <a:lumMod val="93000"/>
                    <a:lumOff val="7000"/>
                  </a:schemeClr>
                </a:gs>
                <a:gs pos="68000">
                  <a:srgbClr val="2ACC39">
                    <a:alpha val="93000"/>
                    <a:lumMod val="69000"/>
                  </a:srgbClr>
                </a:gs>
                <a:gs pos="90000">
                  <a:schemeClr val="tx1">
                    <a:lumMod val="87000"/>
                    <a:lumOff val="13000"/>
                  </a:schemeClr>
                </a:gs>
              </a:gsLst>
              <a:lin ang="27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54119D3A-12AF-19BF-01C1-23C0B93A96E3}"/>
                </a:ext>
              </a:extLst>
            </p:cNvPr>
            <p:cNvSpPr/>
            <p:nvPr/>
          </p:nvSpPr>
          <p:spPr>
            <a:xfrm>
              <a:off x="0" y="0"/>
              <a:ext cx="12192000" cy="825908"/>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7" name="Picture 6">
              <a:extLst>
                <a:ext uri="{FF2B5EF4-FFF2-40B4-BE49-F238E27FC236}">
                  <a16:creationId xmlns:a16="http://schemas.microsoft.com/office/drawing/2014/main" id="{12FE66C8-A912-2012-2028-285D03ACE01B}"/>
                </a:ext>
              </a:extLst>
            </p:cNvPr>
            <p:cNvPicPr>
              <a:picLocks noChangeAspect="1"/>
            </p:cNvPicPr>
            <p:nvPr/>
          </p:nvPicPr>
          <p:blipFill>
            <a:blip r:embed="rId2">
              <a:extLst>
                <a:ext uri="{28A0092B-C50C-407E-A947-70E740481C1C}">
                  <a14:useLocalDpi xmlns:a14="http://schemas.microsoft.com/office/drawing/2010/main" val="0"/>
                </a:ext>
              </a:extLst>
            </a:blip>
            <a:srcRect l="35807" t="37634" r="35591" b="35879"/>
            <a:stretch/>
          </p:blipFill>
          <p:spPr>
            <a:xfrm>
              <a:off x="0" y="39566"/>
              <a:ext cx="1111044" cy="771674"/>
            </a:xfrm>
            <a:prstGeom prst="rect">
              <a:avLst/>
            </a:prstGeom>
          </p:spPr>
        </p:pic>
        <p:pic>
          <p:nvPicPr>
            <p:cNvPr id="8" name="Picture 7">
              <a:extLst>
                <a:ext uri="{FF2B5EF4-FFF2-40B4-BE49-F238E27FC236}">
                  <a16:creationId xmlns:a16="http://schemas.microsoft.com/office/drawing/2014/main" id="{70B71785-596C-DC8A-C04B-710BAEF6FB5A}"/>
                </a:ext>
              </a:extLst>
            </p:cNvPr>
            <p:cNvPicPr>
              <a:picLocks noChangeAspect="1"/>
            </p:cNvPicPr>
            <p:nvPr/>
          </p:nvPicPr>
          <p:blipFill>
            <a:blip r:embed="rId3">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Lst>
            </a:blip>
            <a:srcRect l="32338" t="13039"/>
            <a:stretch/>
          </p:blipFill>
          <p:spPr>
            <a:xfrm>
              <a:off x="922776" y="206476"/>
              <a:ext cx="1283836" cy="495931"/>
            </a:xfrm>
            <a:prstGeom prst="rect">
              <a:avLst/>
            </a:prstGeom>
          </p:spPr>
        </p:pic>
      </p:grpSp>
      <p:sp>
        <p:nvSpPr>
          <p:cNvPr id="2" name="Title 1">
            <a:extLst>
              <a:ext uri="{FF2B5EF4-FFF2-40B4-BE49-F238E27FC236}">
                <a16:creationId xmlns:a16="http://schemas.microsoft.com/office/drawing/2014/main" id="{6C4C0790-E658-7446-27E9-E12E2592C830}"/>
              </a:ext>
            </a:extLst>
          </p:cNvPr>
          <p:cNvSpPr>
            <a:spLocks noGrp="1"/>
          </p:cNvSpPr>
          <p:nvPr>
            <p:ph type="title"/>
          </p:nvPr>
        </p:nvSpPr>
        <p:spPr>
          <a:xfrm>
            <a:off x="570271" y="1071476"/>
            <a:ext cx="10783529" cy="988281"/>
          </a:xfrm>
        </p:spPr>
        <p:txBody>
          <a:bodyPr/>
          <a:lstStyle/>
          <a:p>
            <a:r>
              <a:rPr lang="en-IN" b="1" dirty="0">
                <a:solidFill>
                  <a:schemeClr val="bg1"/>
                </a:solidFill>
              </a:rPr>
              <a:t>Data Processing &amp; Cleaning</a:t>
            </a:r>
            <a:endParaRPr lang="en-IN" dirty="0">
              <a:solidFill>
                <a:schemeClr val="bg1"/>
              </a:solidFill>
            </a:endParaRPr>
          </a:p>
        </p:txBody>
      </p:sp>
      <p:sp>
        <p:nvSpPr>
          <p:cNvPr id="37" name="Rectangle 29">
            <a:extLst>
              <a:ext uri="{FF2B5EF4-FFF2-40B4-BE49-F238E27FC236}">
                <a16:creationId xmlns:a16="http://schemas.microsoft.com/office/drawing/2014/main" id="{7D841DC6-0282-BC9D-4FE3-0906BF1ED7EF}"/>
              </a:ext>
            </a:extLst>
          </p:cNvPr>
          <p:cNvSpPr>
            <a:spLocks noChangeArrowheads="1"/>
          </p:cNvSpPr>
          <p:nvPr/>
        </p:nvSpPr>
        <p:spPr bwMode="auto">
          <a:xfrm>
            <a:off x="0" y="21918"/>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38" name="Rectangle 30">
            <a:extLst>
              <a:ext uri="{FF2B5EF4-FFF2-40B4-BE49-F238E27FC236}">
                <a16:creationId xmlns:a16="http://schemas.microsoft.com/office/drawing/2014/main" id="{177D3AB2-2FE2-4B15-E193-21CC0A38BE8E}"/>
              </a:ext>
            </a:extLst>
          </p:cNvPr>
          <p:cNvSpPr>
            <a:spLocks noChangeArrowheads="1"/>
          </p:cNvSpPr>
          <p:nvPr/>
        </p:nvSpPr>
        <p:spPr bwMode="auto">
          <a:xfrm>
            <a:off x="0" y="1587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12" name="Rectangle 5">
            <a:extLst>
              <a:ext uri="{FF2B5EF4-FFF2-40B4-BE49-F238E27FC236}">
                <a16:creationId xmlns:a16="http://schemas.microsoft.com/office/drawing/2014/main" id="{EEA673A9-EE1D-E00E-10AA-BCE3E3DBB382}"/>
              </a:ext>
            </a:extLst>
          </p:cNvPr>
          <p:cNvSpPr>
            <a:spLocks noChangeArrowheads="1"/>
          </p:cNvSpPr>
          <p:nvPr/>
        </p:nvSpPr>
        <p:spPr bwMode="auto">
          <a:xfrm>
            <a:off x="771834" y="3509387"/>
            <a:ext cx="7718322" cy="33303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200000"/>
              </a:lnSpc>
              <a:spcBef>
                <a:spcPct val="0"/>
              </a:spcBef>
              <a:spcAft>
                <a:spcPct val="0"/>
              </a:spcAft>
              <a:buClrTx/>
              <a:buSzTx/>
              <a:buFontTx/>
              <a:buChar char="•"/>
              <a:tabLst/>
            </a:pPr>
            <a:r>
              <a:rPr kumimoji="0" lang="en-US" altLang="en-US" sz="1800" b="1" i="0" u="none" strike="noStrike" cap="none" normalizeH="0" baseline="0" dirty="0">
                <a:ln>
                  <a:noFill/>
                </a:ln>
                <a:solidFill>
                  <a:schemeClr val="bg1"/>
                </a:solidFill>
                <a:effectLst/>
                <a:latin typeface="Arial" panose="020B0604020202020204" pitchFamily="34" charset="0"/>
              </a:rPr>
              <a:t>Steps Taken</a:t>
            </a:r>
            <a:r>
              <a:rPr kumimoji="0" lang="en-US" altLang="en-US" sz="1800" b="0" i="0" u="none" strike="noStrike" cap="none" normalizeH="0" baseline="0" dirty="0">
                <a:ln>
                  <a:noFill/>
                </a:ln>
                <a:solidFill>
                  <a:schemeClr val="bg1"/>
                </a:solidFill>
                <a:effectLst/>
                <a:latin typeface="Arial" panose="020B0604020202020204" pitchFamily="34" charset="0"/>
              </a:rPr>
              <a:t>:</a:t>
            </a:r>
          </a:p>
          <a:p>
            <a:pPr marL="0" marR="0" lvl="0" indent="0" algn="l" defTabSz="914400" rtl="0" eaLnBrk="0" fontAlgn="base" latinLnBrk="0" hangingPunct="0">
              <a:lnSpc>
                <a:spcPct val="200000"/>
              </a:lnSpc>
              <a:spcBef>
                <a:spcPct val="0"/>
              </a:spcBef>
              <a:spcAft>
                <a:spcPct val="0"/>
              </a:spcAft>
              <a:buClrTx/>
              <a:buSzTx/>
              <a:buFontTx/>
              <a:buChar char="•"/>
              <a:tabLst/>
            </a:pPr>
            <a:r>
              <a:rPr kumimoji="0" lang="en-US" altLang="en-US" sz="1800" b="0" i="0" u="none" strike="noStrike" cap="none" normalizeH="0" baseline="0" dirty="0">
                <a:ln>
                  <a:noFill/>
                </a:ln>
                <a:solidFill>
                  <a:schemeClr val="bg1"/>
                </a:solidFill>
                <a:effectLst/>
                <a:latin typeface="Arial" panose="020B0604020202020204" pitchFamily="34" charset="0"/>
              </a:rPr>
              <a:t>Removing duplicates &amp; missing values</a:t>
            </a:r>
          </a:p>
          <a:p>
            <a:pPr marL="0" marR="0" lvl="0" indent="0" algn="l" defTabSz="914400" rtl="0" eaLnBrk="0" fontAlgn="base" latinLnBrk="0" hangingPunct="0">
              <a:lnSpc>
                <a:spcPct val="200000"/>
              </a:lnSpc>
              <a:spcBef>
                <a:spcPct val="0"/>
              </a:spcBef>
              <a:spcAft>
                <a:spcPct val="0"/>
              </a:spcAft>
              <a:buClrTx/>
              <a:buSzTx/>
              <a:buFontTx/>
              <a:buChar char="•"/>
              <a:tabLst/>
            </a:pPr>
            <a:r>
              <a:rPr kumimoji="0" lang="en-US" altLang="en-US" sz="1800" b="0" i="0" u="none" strike="noStrike" cap="none" normalizeH="0" baseline="0" dirty="0">
                <a:ln>
                  <a:noFill/>
                </a:ln>
                <a:solidFill>
                  <a:schemeClr val="bg1"/>
                </a:solidFill>
                <a:effectLst/>
                <a:latin typeface="Arial" panose="020B0604020202020204" pitchFamily="34" charset="0"/>
              </a:rPr>
              <a:t>Formatting date &amp; numerical data</a:t>
            </a:r>
          </a:p>
          <a:p>
            <a:pPr marL="0" marR="0" lvl="0" indent="0" algn="l" defTabSz="914400" rtl="0" eaLnBrk="0" fontAlgn="base" latinLnBrk="0" hangingPunct="0">
              <a:lnSpc>
                <a:spcPct val="200000"/>
              </a:lnSpc>
              <a:spcBef>
                <a:spcPct val="0"/>
              </a:spcBef>
              <a:spcAft>
                <a:spcPct val="0"/>
              </a:spcAft>
              <a:buClrTx/>
              <a:buSzTx/>
              <a:buFontTx/>
              <a:buChar char="•"/>
              <a:tabLst/>
            </a:pPr>
            <a:r>
              <a:rPr kumimoji="0" lang="en-US" altLang="en-US" sz="1800" b="0" i="0" u="none" strike="noStrike" cap="none" normalizeH="0" baseline="0" dirty="0">
                <a:ln>
                  <a:noFill/>
                </a:ln>
                <a:solidFill>
                  <a:schemeClr val="bg1"/>
                </a:solidFill>
                <a:effectLst/>
                <a:latin typeface="Arial" panose="020B0604020202020204" pitchFamily="34" charset="0"/>
              </a:rPr>
              <a:t>Standardizing genre and artist names</a:t>
            </a:r>
          </a:p>
          <a:p>
            <a:pPr marL="0" marR="0" lvl="0" indent="0" algn="l" defTabSz="914400" rtl="0" eaLnBrk="0" fontAlgn="base" latinLnBrk="0" hangingPunct="0">
              <a:lnSpc>
                <a:spcPct val="200000"/>
              </a:lnSpc>
              <a:spcBef>
                <a:spcPct val="0"/>
              </a:spcBef>
              <a:spcAft>
                <a:spcPct val="0"/>
              </a:spcAft>
              <a:buClrTx/>
              <a:buSzTx/>
              <a:buFontTx/>
              <a:buChar char="•"/>
              <a:tabLst/>
            </a:pPr>
            <a:r>
              <a:rPr kumimoji="0" lang="en-US" altLang="en-US" sz="1800" b="0" i="0" u="none" strike="noStrike" cap="none" normalizeH="0" baseline="0" dirty="0">
                <a:ln>
                  <a:noFill/>
                </a:ln>
                <a:solidFill>
                  <a:schemeClr val="bg1"/>
                </a:solidFill>
                <a:effectLst/>
                <a:latin typeface="Arial" panose="020B0604020202020204" pitchFamily="34" charset="0"/>
              </a:rPr>
              <a:t>Calculating new metrics like average streams per artist</a:t>
            </a:r>
          </a:p>
          <a:p>
            <a:pPr marL="0" marR="0" lvl="0" indent="0" algn="l" defTabSz="914400" rtl="0" eaLnBrk="0" fontAlgn="base" latinLnBrk="0" hangingPunct="0">
              <a:lnSpc>
                <a:spcPct val="200000"/>
              </a:lnSpc>
              <a:spcBef>
                <a:spcPct val="0"/>
              </a:spcBef>
              <a:spcAft>
                <a:spcPct val="0"/>
              </a:spcAft>
              <a:buClrTx/>
              <a:buSzTx/>
              <a:buFontTx/>
              <a:buNone/>
              <a:tabLst/>
            </a:pPr>
            <a:endParaRPr kumimoji="0" lang="en-US" altLang="en-US" sz="1800" b="0" i="0" u="none" strike="noStrike" cap="none" normalizeH="0" baseline="0" dirty="0">
              <a:ln>
                <a:noFill/>
              </a:ln>
              <a:solidFill>
                <a:schemeClr val="bg1"/>
              </a:solidFill>
              <a:effectLst/>
              <a:latin typeface="Arial" panose="020B0604020202020204" pitchFamily="34" charset="0"/>
            </a:endParaRPr>
          </a:p>
        </p:txBody>
      </p:sp>
      <p:pic>
        <p:nvPicPr>
          <p:cNvPr id="13" name="Picture 12">
            <a:extLst>
              <a:ext uri="{FF2B5EF4-FFF2-40B4-BE49-F238E27FC236}">
                <a16:creationId xmlns:a16="http://schemas.microsoft.com/office/drawing/2014/main" id="{D6639E1C-A3BD-5EFB-7ADE-44022FEDFFB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417574" y="2279601"/>
            <a:ext cx="6459793" cy="3255944"/>
          </a:xfrm>
          <a:prstGeom prst="rect">
            <a:avLst/>
          </a:prstGeom>
        </p:spPr>
      </p:pic>
    </p:spTree>
    <p:extLst>
      <p:ext uri="{BB962C8B-B14F-4D97-AF65-F5344CB8AC3E}">
        <p14:creationId xmlns:p14="http://schemas.microsoft.com/office/powerpoint/2010/main" val="1172583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4D457C-DAB1-B63A-486C-601C974B0492}"/>
            </a:ext>
          </a:extLst>
        </p:cNvPr>
        <p:cNvGrpSpPr/>
        <p:nvPr/>
      </p:nvGrpSpPr>
      <p:grpSpPr>
        <a:xfrm>
          <a:off x="0" y="0"/>
          <a:ext cx="0" cy="0"/>
          <a:chOff x="0" y="0"/>
          <a:chExt cx="0" cy="0"/>
        </a:xfrm>
      </p:grpSpPr>
      <p:grpSp>
        <p:nvGrpSpPr>
          <p:cNvPr id="3" name="Group 2">
            <a:extLst>
              <a:ext uri="{FF2B5EF4-FFF2-40B4-BE49-F238E27FC236}">
                <a16:creationId xmlns:a16="http://schemas.microsoft.com/office/drawing/2014/main" id="{D07B53B0-C149-0C11-590D-81CF0D60E687}"/>
              </a:ext>
            </a:extLst>
          </p:cNvPr>
          <p:cNvGrpSpPr/>
          <p:nvPr/>
        </p:nvGrpSpPr>
        <p:grpSpPr>
          <a:xfrm>
            <a:off x="0" y="-32161"/>
            <a:ext cx="12192000" cy="7072057"/>
            <a:chOff x="0" y="-32161"/>
            <a:chExt cx="12192000" cy="7072057"/>
          </a:xfrm>
        </p:grpSpPr>
        <p:grpSp>
          <p:nvGrpSpPr>
            <p:cNvPr id="4" name="Group 3">
              <a:extLst>
                <a:ext uri="{FF2B5EF4-FFF2-40B4-BE49-F238E27FC236}">
                  <a16:creationId xmlns:a16="http://schemas.microsoft.com/office/drawing/2014/main" id="{1382588F-67DE-50A7-92DD-A8EE0AB774CC}"/>
                </a:ext>
              </a:extLst>
            </p:cNvPr>
            <p:cNvGrpSpPr/>
            <p:nvPr/>
          </p:nvGrpSpPr>
          <p:grpSpPr>
            <a:xfrm>
              <a:off x="0" y="-32161"/>
              <a:ext cx="12192000" cy="7072057"/>
              <a:chOff x="0" y="0"/>
              <a:chExt cx="12192000" cy="6858000"/>
            </a:xfrm>
          </p:grpSpPr>
          <p:sp>
            <p:nvSpPr>
              <p:cNvPr id="5" name="Rectangle 4">
                <a:extLst>
                  <a:ext uri="{FF2B5EF4-FFF2-40B4-BE49-F238E27FC236}">
                    <a16:creationId xmlns:a16="http://schemas.microsoft.com/office/drawing/2014/main" id="{67E5FB69-1B87-6088-7954-96EFF6F7DA78}"/>
                  </a:ext>
                </a:extLst>
              </p:cNvPr>
              <p:cNvSpPr/>
              <p:nvPr/>
            </p:nvSpPr>
            <p:spPr>
              <a:xfrm>
                <a:off x="0" y="0"/>
                <a:ext cx="12192000" cy="6858000"/>
              </a:xfrm>
              <a:prstGeom prst="rect">
                <a:avLst/>
              </a:prstGeom>
              <a:gradFill flip="none" rotWithShape="1">
                <a:gsLst>
                  <a:gs pos="8000">
                    <a:srgbClr val="2ACC39">
                      <a:lumMod val="76000"/>
                    </a:srgbClr>
                  </a:gs>
                  <a:gs pos="42000">
                    <a:schemeClr val="tx1">
                      <a:lumMod val="93000"/>
                      <a:lumOff val="7000"/>
                    </a:schemeClr>
                  </a:gs>
                  <a:gs pos="68000">
                    <a:srgbClr val="2ACC39">
                      <a:alpha val="93000"/>
                      <a:lumMod val="69000"/>
                    </a:srgbClr>
                  </a:gs>
                  <a:gs pos="90000">
                    <a:schemeClr val="tx1">
                      <a:lumMod val="87000"/>
                      <a:lumOff val="13000"/>
                    </a:schemeClr>
                  </a:gs>
                </a:gsLst>
                <a:lin ang="27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6" name="Rectangle 5">
                <a:extLst>
                  <a:ext uri="{FF2B5EF4-FFF2-40B4-BE49-F238E27FC236}">
                    <a16:creationId xmlns:a16="http://schemas.microsoft.com/office/drawing/2014/main" id="{50BE94F6-7FA3-582C-A0CD-D4F61A6E0B34}"/>
                  </a:ext>
                </a:extLst>
              </p:cNvPr>
              <p:cNvSpPr/>
              <p:nvPr/>
            </p:nvSpPr>
            <p:spPr>
              <a:xfrm>
                <a:off x="0" y="0"/>
                <a:ext cx="12192000" cy="825908"/>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t>Data Flow Diagram</a:t>
                </a:r>
                <a:endParaRPr lang="en-IN" sz="3200" b="1" dirty="0"/>
              </a:p>
            </p:txBody>
          </p:sp>
          <p:pic>
            <p:nvPicPr>
              <p:cNvPr id="7" name="Picture 6">
                <a:extLst>
                  <a:ext uri="{FF2B5EF4-FFF2-40B4-BE49-F238E27FC236}">
                    <a16:creationId xmlns:a16="http://schemas.microsoft.com/office/drawing/2014/main" id="{AE667650-80B6-5BB1-FB0A-D435DCF2C393}"/>
                  </a:ext>
                </a:extLst>
              </p:cNvPr>
              <p:cNvPicPr>
                <a:picLocks noChangeAspect="1"/>
              </p:cNvPicPr>
              <p:nvPr/>
            </p:nvPicPr>
            <p:blipFill>
              <a:blip r:embed="rId2">
                <a:extLst>
                  <a:ext uri="{28A0092B-C50C-407E-A947-70E740481C1C}">
                    <a14:useLocalDpi xmlns:a14="http://schemas.microsoft.com/office/drawing/2010/main" val="0"/>
                  </a:ext>
                </a:extLst>
              </a:blip>
              <a:srcRect l="35807" t="37634" r="35591" b="35879"/>
              <a:stretch/>
            </p:blipFill>
            <p:spPr>
              <a:xfrm>
                <a:off x="0" y="39566"/>
                <a:ext cx="1111044" cy="771674"/>
              </a:xfrm>
              <a:prstGeom prst="rect">
                <a:avLst/>
              </a:prstGeom>
            </p:spPr>
          </p:pic>
          <p:pic>
            <p:nvPicPr>
              <p:cNvPr id="8" name="Picture 7">
                <a:extLst>
                  <a:ext uri="{FF2B5EF4-FFF2-40B4-BE49-F238E27FC236}">
                    <a16:creationId xmlns:a16="http://schemas.microsoft.com/office/drawing/2014/main" id="{F2EC29D0-3913-3AF4-044E-E5D261F61FE5}"/>
                  </a:ext>
                </a:extLst>
              </p:cNvPr>
              <p:cNvPicPr>
                <a:picLocks noChangeAspect="1"/>
              </p:cNvPicPr>
              <p:nvPr/>
            </p:nvPicPr>
            <p:blipFill>
              <a:blip r:embed="rId3">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Lst>
              </a:blip>
              <a:srcRect l="32338" t="13039"/>
              <a:stretch/>
            </p:blipFill>
            <p:spPr>
              <a:xfrm>
                <a:off x="922776" y="206476"/>
                <a:ext cx="1283836" cy="495931"/>
              </a:xfrm>
              <a:prstGeom prst="rect">
                <a:avLst/>
              </a:prstGeom>
            </p:spPr>
          </p:pic>
        </p:grpSp>
        <p:sp>
          <p:nvSpPr>
            <p:cNvPr id="37" name="Rectangle 29">
              <a:extLst>
                <a:ext uri="{FF2B5EF4-FFF2-40B4-BE49-F238E27FC236}">
                  <a16:creationId xmlns:a16="http://schemas.microsoft.com/office/drawing/2014/main" id="{2C48C229-EFCF-176D-BE80-E12554C95EBE}"/>
                </a:ext>
              </a:extLst>
            </p:cNvPr>
            <p:cNvSpPr>
              <a:spLocks noChangeArrowheads="1"/>
            </p:cNvSpPr>
            <p:nvPr/>
          </p:nvSpPr>
          <p:spPr bwMode="auto">
            <a:xfrm>
              <a:off x="0" y="21918"/>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38" name="Rectangle 30">
              <a:extLst>
                <a:ext uri="{FF2B5EF4-FFF2-40B4-BE49-F238E27FC236}">
                  <a16:creationId xmlns:a16="http://schemas.microsoft.com/office/drawing/2014/main" id="{181318A4-25FF-10F6-1747-FE21D661508E}"/>
                </a:ext>
              </a:extLst>
            </p:cNvPr>
            <p:cNvSpPr>
              <a:spLocks noChangeArrowheads="1"/>
            </p:cNvSpPr>
            <p:nvPr/>
          </p:nvSpPr>
          <p:spPr bwMode="auto">
            <a:xfrm>
              <a:off x="0" y="1587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grpSp>
      <p:pic>
        <p:nvPicPr>
          <p:cNvPr id="10" name="Picture 9">
            <a:extLst>
              <a:ext uri="{FF2B5EF4-FFF2-40B4-BE49-F238E27FC236}">
                <a16:creationId xmlns:a16="http://schemas.microsoft.com/office/drawing/2014/main" id="{6F4C335E-D5DC-E326-F0DD-3F6E8A8984A6}"/>
              </a:ext>
            </a:extLst>
          </p:cNvPr>
          <p:cNvPicPr/>
          <p:nvPr/>
        </p:nvPicPr>
        <p:blipFill>
          <a:blip r:embed="rId5" cstate="print"/>
          <a:stretch>
            <a:fillRect/>
          </a:stretch>
        </p:blipFill>
        <p:spPr>
          <a:xfrm>
            <a:off x="2684205" y="1349915"/>
            <a:ext cx="7187382" cy="4158169"/>
          </a:xfrm>
          <a:prstGeom prst="rect">
            <a:avLst/>
          </a:prstGeom>
        </p:spPr>
      </p:pic>
    </p:spTree>
    <p:extLst>
      <p:ext uri="{BB962C8B-B14F-4D97-AF65-F5344CB8AC3E}">
        <p14:creationId xmlns:p14="http://schemas.microsoft.com/office/powerpoint/2010/main" val="8198042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48A93B-6586-877A-A89F-FE253BF5EA07}"/>
            </a:ext>
          </a:extLst>
        </p:cNvPr>
        <p:cNvGrpSpPr/>
        <p:nvPr/>
      </p:nvGrpSpPr>
      <p:grpSpPr>
        <a:xfrm>
          <a:off x="0" y="0"/>
          <a:ext cx="0" cy="0"/>
          <a:chOff x="0" y="0"/>
          <a:chExt cx="0" cy="0"/>
        </a:xfrm>
      </p:grpSpPr>
      <p:grpSp>
        <p:nvGrpSpPr>
          <p:cNvPr id="3" name="Group 2">
            <a:extLst>
              <a:ext uri="{FF2B5EF4-FFF2-40B4-BE49-F238E27FC236}">
                <a16:creationId xmlns:a16="http://schemas.microsoft.com/office/drawing/2014/main" id="{B297BF61-AA81-2C6C-1695-185D6C4F4833}"/>
              </a:ext>
            </a:extLst>
          </p:cNvPr>
          <p:cNvGrpSpPr/>
          <p:nvPr/>
        </p:nvGrpSpPr>
        <p:grpSpPr>
          <a:xfrm>
            <a:off x="0" y="-32161"/>
            <a:ext cx="12192000" cy="7072057"/>
            <a:chOff x="0" y="-32161"/>
            <a:chExt cx="12192000" cy="7072057"/>
          </a:xfrm>
        </p:grpSpPr>
        <p:grpSp>
          <p:nvGrpSpPr>
            <p:cNvPr id="4" name="Group 3">
              <a:extLst>
                <a:ext uri="{FF2B5EF4-FFF2-40B4-BE49-F238E27FC236}">
                  <a16:creationId xmlns:a16="http://schemas.microsoft.com/office/drawing/2014/main" id="{27E58678-3AEE-D9CA-6059-DC60AB1C19A7}"/>
                </a:ext>
              </a:extLst>
            </p:cNvPr>
            <p:cNvGrpSpPr/>
            <p:nvPr/>
          </p:nvGrpSpPr>
          <p:grpSpPr>
            <a:xfrm>
              <a:off x="0" y="-32161"/>
              <a:ext cx="12192000" cy="7072057"/>
              <a:chOff x="0" y="0"/>
              <a:chExt cx="12192000" cy="6858000"/>
            </a:xfrm>
          </p:grpSpPr>
          <p:sp>
            <p:nvSpPr>
              <p:cNvPr id="5" name="Rectangle 4">
                <a:extLst>
                  <a:ext uri="{FF2B5EF4-FFF2-40B4-BE49-F238E27FC236}">
                    <a16:creationId xmlns:a16="http://schemas.microsoft.com/office/drawing/2014/main" id="{8BAF4E37-3B82-325B-5F46-01576B6C24D2}"/>
                  </a:ext>
                </a:extLst>
              </p:cNvPr>
              <p:cNvSpPr/>
              <p:nvPr/>
            </p:nvSpPr>
            <p:spPr>
              <a:xfrm>
                <a:off x="0" y="0"/>
                <a:ext cx="12192000" cy="6858000"/>
              </a:xfrm>
              <a:prstGeom prst="rect">
                <a:avLst/>
              </a:prstGeom>
              <a:gradFill flip="none" rotWithShape="1">
                <a:gsLst>
                  <a:gs pos="8000">
                    <a:srgbClr val="2ACC39">
                      <a:lumMod val="76000"/>
                    </a:srgbClr>
                  </a:gs>
                  <a:gs pos="42000">
                    <a:schemeClr val="tx1">
                      <a:lumMod val="93000"/>
                      <a:lumOff val="7000"/>
                    </a:schemeClr>
                  </a:gs>
                  <a:gs pos="68000">
                    <a:srgbClr val="2ACC39">
                      <a:alpha val="93000"/>
                      <a:lumMod val="69000"/>
                    </a:srgbClr>
                  </a:gs>
                  <a:gs pos="90000">
                    <a:schemeClr val="tx1">
                      <a:lumMod val="87000"/>
                      <a:lumOff val="13000"/>
                    </a:schemeClr>
                  </a:gs>
                </a:gsLst>
                <a:lin ang="27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6" name="Rectangle 5">
                <a:extLst>
                  <a:ext uri="{FF2B5EF4-FFF2-40B4-BE49-F238E27FC236}">
                    <a16:creationId xmlns:a16="http://schemas.microsoft.com/office/drawing/2014/main" id="{811F7521-21EE-15EB-3E03-FF4EC52DF89D}"/>
                  </a:ext>
                </a:extLst>
              </p:cNvPr>
              <p:cNvSpPr/>
              <p:nvPr/>
            </p:nvSpPr>
            <p:spPr>
              <a:xfrm>
                <a:off x="0" y="0"/>
                <a:ext cx="12192000" cy="825908"/>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t>E-R Diagram</a:t>
                </a:r>
                <a:endParaRPr lang="en-IN" sz="3200" b="1" dirty="0"/>
              </a:p>
            </p:txBody>
          </p:sp>
          <p:pic>
            <p:nvPicPr>
              <p:cNvPr id="7" name="Picture 6">
                <a:extLst>
                  <a:ext uri="{FF2B5EF4-FFF2-40B4-BE49-F238E27FC236}">
                    <a16:creationId xmlns:a16="http://schemas.microsoft.com/office/drawing/2014/main" id="{3FC5CE82-2D41-8BBF-17CF-BFFDFDD806DE}"/>
                  </a:ext>
                </a:extLst>
              </p:cNvPr>
              <p:cNvPicPr>
                <a:picLocks noChangeAspect="1"/>
              </p:cNvPicPr>
              <p:nvPr/>
            </p:nvPicPr>
            <p:blipFill>
              <a:blip r:embed="rId2">
                <a:extLst>
                  <a:ext uri="{28A0092B-C50C-407E-A947-70E740481C1C}">
                    <a14:useLocalDpi xmlns:a14="http://schemas.microsoft.com/office/drawing/2010/main" val="0"/>
                  </a:ext>
                </a:extLst>
              </a:blip>
              <a:srcRect l="35807" t="37634" r="35591" b="35879"/>
              <a:stretch/>
            </p:blipFill>
            <p:spPr>
              <a:xfrm>
                <a:off x="0" y="39566"/>
                <a:ext cx="1111044" cy="771674"/>
              </a:xfrm>
              <a:prstGeom prst="rect">
                <a:avLst/>
              </a:prstGeom>
            </p:spPr>
          </p:pic>
          <p:pic>
            <p:nvPicPr>
              <p:cNvPr id="8" name="Picture 7">
                <a:extLst>
                  <a:ext uri="{FF2B5EF4-FFF2-40B4-BE49-F238E27FC236}">
                    <a16:creationId xmlns:a16="http://schemas.microsoft.com/office/drawing/2014/main" id="{E79BD26D-4193-21B4-A4DF-4FEC14B0D3B1}"/>
                  </a:ext>
                </a:extLst>
              </p:cNvPr>
              <p:cNvPicPr>
                <a:picLocks noChangeAspect="1"/>
              </p:cNvPicPr>
              <p:nvPr/>
            </p:nvPicPr>
            <p:blipFill>
              <a:blip r:embed="rId3">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Lst>
              </a:blip>
              <a:srcRect l="32338" t="13039"/>
              <a:stretch/>
            </p:blipFill>
            <p:spPr>
              <a:xfrm>
                <a:off x="922776" y="206476"/>
                <a:ext cx="1283836" cy="495931"/>
              </a:xfrm>
              <a:prstGeom prst="rect">
                <a:avLst/>
              </a:prstGeom>
            </p:spPr>
          </p:pic>
        </p:grpSp>
        <p:sp>
          <p:nvSpPr>
            <p:cNvPr id="37" name="Rectangle 29">
              <a:extLst>
                <a:ext uri="{FF2B5EF4-FFF2-40B4-BE49-F238E27FC236}">
                  <a16:creationId xmlns:a16="http://schemas.microsoft.com/office/drawing/2014/main" id="{C699E074-0F3D-CA1A-D4DD-A3C596968914}"/>
                </a:ext>
              </a:extLst>
            </p:cNvPr>
            <p:cNvSpPr>
              <a:spLocks noChangeArrowheads="1"/>
            </p:cNvSpPr>
            <p:nvPr/>
          </p:nvSpPr>
          <p:spPr bwMode="auto">
            <a:xfrm>
              <a:off x="0" y="21918"/>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38" name="Rectangle 30">
              <a:extLst>
                <a:ext uri="{FF2B5EF4-FFF2-40B4-BE49-F238E27FC236}">
                  <a16:creationId xmlns:a16="http://schemas.microsoft.com/office/drawing/2014/main" id="{1BD1FAE9-99C2-4860-AD31-11D863632680}"/>
                </a:ext>
              </a:extLst>
            </p:cNvPr>
            <p:cNvSpPr>
              <a:spLocks noChangeArrowheads="1"/>
            </p:cNvSpPr>
            <p:nvPr/>
          </p:nvSpPr>
          <p:spPr bwMode="auto">
            <a:xfrm>
              <a:off x="0" y="1587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grpSp>
      <p:pic>
        <p:nvPicPr>
          <p:cNvPr id="9" name="Picture 8" descr="A black background with white circles&#10;&#10;AI-generated content may be incorrect.">
            <a:extLst>
              <a:ext uri="{FF2B5EF4-FFF2-40B4-BE49-F238E27FC236}">
                <a16:creationId xmlns:a16="http://schemas.microsoft.com/office/drawing/2014/main" id="{A48F73A7-46EE-D81D-3D8D-860302B58559}"/>
              </a:ext>
            </a:extLst>
          </p:cNvPr>
          <p:cNvPicPr/>
          <p:nvPr/>
        </p:nvPicPr>
        <p:blipFill>
          <a:blip r:embed="rId5" cstate="print">
            <a:duotone>
              <a:prstClr val="black"/>
              <a:schemeClr val="accent4">
                <a:tint val="45000"/>
                <a:satMod val="400000"/>
              </a:schemeClr>
            </a:duotone>
          </a:blip>
          <a:stretch>
            <a:fillRect/>
          </a:stretch>
        </p:blipFill>
        <p:spPr>
          <a:xfrm>
            <a:off x="1446706" y="1051412"/>
            <a:ext cx="9132803" cy="5625828"/>
          </a:xfrm>
          <a:prstGeom prst="rect">
            <a:avLst/>
          </a:prstGeom>
        </p:spPr>
      </p:pic>
    </p:spTree>
    <p:extLst>
      <p:ext uri="{BB962C8B-B14F-4D97-AF65-F5344CB8AC3E}">
        <p14:creationId xmlns:p14="http://schemas.microsoft.com/office/powerpoint/2010/main" val="2860012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AE9ECD5-6467-79E7-044C-4036F6E8484A}"/>
              </a:ext>
            </a:extLst>
          </p:cNvPr>
          <p:cNvPicPr>
            <a:picLocks noChangeAspect="1"/>
          </p:cNvPicPr>
          <p:nvPr/>
        </p:nvPicPr>
        <p:blipFill>
          <a:blip r:embed="rId2"/>
          <a:stretch>
            <a:fillRect/>
          </a:stretch>
        </p:blipFill>
        <p:spPr>
          <a:xfrm>
            <a:off x="-20451" y="0"/>
            <a:ext cx="12212451" cy="6846534"/>
          </a:xfrm>
          <a:prstGeom prst="rect">
            <a:avLst/>
          </a:prstGeom>
        </p:spPr>
      </p:pic>
    </p:spTree>
    <p:extLst>
      <p:ext uri="{BB962C8B-B14F-4D97-AF65-F5344CB8AC3E}">
        <p14:creationId xmlns:p14="http://schemas.microsoft.com/office/powerpoint/2010/main" val="17900945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6F0DF7-C26A-54F0-AB50-282C78BD12C8}"/>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70AD4ECA-9276-B4C6-B831-52324E979242}"/>
              </a:ext>
            </a:extLst>
          </p:cNvPr>
          <p:cNvPicPr>
            <a:picLocks noChangeAspect="1"/>
          </p:cNvPicPr>
          <p:nvPr/>
        </p:nvPicPr>
        <p:blipFill>
          <a:blip r:embed="rId2"/>
          <a:stretch>
            <a:fillRect/>
          </a:stretch>
        </p:blipFill>
        <p:spPr>
          <a:xfrm>
            <a:off x="-5834" y="0"/>
            <a:ext cx="12197834" cy="6854721"/>
          </a:xfrm>
          <a:prstGeom prst="rect">
            <a:avLst/>
          </a:prstGeom>
        </p:spPr>
      </p:pic>
    </p:spTree>
    <p:extLst>
      <p:ext uri="{BB962C8B-B14F-4D97-AF65-F5344CB8AC3E}">
        <p14:creationId xmlns:p14="http://schemas.microsoft.com/office/powerpoint/2010/main" val="2909323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2F7188-BA15-78F2-5776-12999035FD5D}"/>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CE107F0F-63EF-8EF9-9C69-EF73F0582450}"/>
              </a:ext>
            </a:extLst>
          </p:cNvPr>
          <p:cNvPicPr>
            <a:picLocks noChangeAspect="1"/>
          </p:cNvPicPr>
          <p:nvPr/>
        </p:nvPicPr>
        <p:blipFill>
          <a:blip r:embed="rId2"/>
          <a:stretch>
            <a:fillRect/>
          </a:stretch>
        </p:blipFill>
        <p:spPr>
          <a:xfrm>
            <a:off x="0" y="4574"/>
            <a:ext cx="12192000" cy="6848851"/>
          </a:xfrm>
          <a:prstGeom prst="rect">
            <a:avLst/>
          </a:prstGeom>
        </p:spPr>
      </p:pic>
    </p:spTree>
    <p:extLst>
      <p:ext uri="{BB962C8B-B14F-4D97-AF65-F5344CB8AC3E}">
        <p14:creationId xmlns:p14="http://schemas.microsoft.com/office/powerpoint/2010/main" val="38341379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FC6FB5-8A3C-52B2-8B21-A7CFF633E730}"/>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3E14B369-1886-F3AC-87BC-672BF9A6D885}"/>
              </a:ext>
            </a:extLst>
          </p:cNvPr>
          <p:cNvPicPr>
            <a:picLocks noChangeAspect="1"/>
          </p:cNvPicPr>
          <p:nvPr/>
        </p:nvPicPr>
        <p:blipFill>
          <a:blip r:embed="rId2"/>
          <a:stretch>
            <a:fillRect/>
          </a:stretch>
        </p:blipFill>
        <p:spPr>
          <a:xfrm>
            <a:off x="-15192" y="0"/>
            <a:ext cx="12207192" cy="6849475"/>
          </a:xfrm>
          <a:prstGeom prst="rect">
            <a:avLst/>
          </a:prstGeom>
        </p:spPr>
      </p:pic>
    </p:spTree>
    <p:extLst>
      <p:ext uri="{BB962C8B-B14F-4D97-AF65-F5344CB8AC3E}">
        <p14:creationId xmlns:p14="http://schemas.microsoft.com/office/powerpoint/2010/main" val="30189170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62B48F2-6254-918F-FE82-AFB10CCA713E}"/>
              </a:ext>
            </a:extLst>
          </p:cNvPr>
          <p:cNvPicPr>
            <a:picLocks noChangeAspect="1"/>
          </p:cNvPicPr>
          <p:nvPr/>
        </p:nvPicPr>
        <p:blipFill>
          <a:blip r:embed="rId2"/>
          <a:stretch>
            <a:fillRect/>
          </a:stretch>
        </p:blipFill>
        <p:spPr>
          <a:xfrm>
            <a:off x="0" y="0"/>
            <a:ext cx="12192000" cy="6880951"/>
          </a:xfrm>
          <a:prstGeom prst="rect">
            <a:avLst/>
          </a:prstGeom>
        </p:spPr>
      </p:pic>
    </p:spTree>
    <p:extLst>
      <p:ext uri="{BB962C8B-B14F-4D97-AF65-F5344CB8AC3E}">
        <p14:creationId xmlns:p14="http://schemas.microsoft.com/office/powerpoint/2010/main" val="247378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C065C4-5EB6-B3EA-1771-069A871F2884}"/>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404AF411-3121-6119-8D1B-7B0831E0A46B}"/>
              </a:ext>
            </a:extLst>
          </p:cNvPr>
          <p:cNvSpPr>
            <a:spLocks noGrp="1"/>
          </p:cNvSpPr>
          <p:nvPr>
            <p:ph idx="1"/>
          </p:nvPr>
        </p:nvSpPr>
        <p:spPr/>
        <p:txBody>
          <a:bodyPr/>
          <a:lstStyle/>
          <a:p>
            <a:endParaRPr lang="en-IN"/>
          </a:p>
        </p:txBody>
      </p:sp>
      <mc:AlternateContent xmlns:mc="http://schemas.openxmlformats.org/markup-compatibility/2006">
        <mc:Choice xmlns:we="http://schemas.microsoft.com/office/webextensions/webextension/2010/11" xmlns:pca="http://schemas.microsoft.com/office/powerpoint/2013/contentapp" Requires="we pca">
          <p:graphicFrame>
            <p:nvGraphicFramePr>
              <p:cNvPr id="10" name="Add-in" descr="Add-in content for Microsoft Power BI."/>
              <p:cNvGraphicFramePr>
                <a:graphicFrameLocks noGrp="1"/>
              </p:cNvGraphicFramePr>
              <p:nvPr>
                <p:extLst>
                  <p:ext uri="{D42A27DB-BD31-4B8C-83A1-F6EECF244321}">
                    <p14:modId xmlns:p14="http://schemas.microsoft.com/office/powerpoint/2010/main" val="3663894555"/>
                  </p:ext>
                </p:extLst>
              </p:nvPr>
            </p:nvGraphicFramePr>
            <p:xfrm>
              <a:off x="-164039" y="-1"/>
              <a:ext cx="12851339" cy="6985001"/>
            </p:xfrm>
            <a:graphic>
              <a:graphicData uri="http://schemas.microsoft.com/office/webextensions/webextension/2010/11">
                <we:webextensionref xmlns:we="http://schemas.microsoft.com/office/webextensions/webextension/2010/11" xmlns:r="http://schemas.openxmlformats.org/officeDocument/2006/relationships" r:id="rId2"/>
              </a:graphicData>
            </a:graphic>
          </p:graphicFrame>
        </mc:Choice>
        <mc:Fallback>
          <p:pic>
            <p:nvPicPr>
              <p:cNvPr id="10" name="Add-in" descr="Add-in content for Microsoft Power BI."/>
              <p:cNvPicPr>
                <a:picLocks noGrp="1" noRot="1" noChangeAspect="1" noMove="1" noResize="1" noEditPoints="1" noAdjustHandles="1" noChangeArrowheads="1" noChangeShapeType="1"/>
              </p:cNvPicPr>
              <p:nvPr/>
            </p:nvPicPr>
            <p:blipFill>
              <a:blip r:embed="rId3"/>
              <a:stretch>
                <a:fillRect/>
              </a:stretch>
            </p:blipFill>
            <p:spPr>
              <a:xfrm>
                <a:off x="-164039" y="-1"/>
                <a:ext cx="12851339" cy="6985001"/>
              </a:xfrm>
              <a:prstGeom prst="rect">
                <a:avLst/>
              </a:prstGeom>
            </p:spPr>
          </p:pic>
        </mc:Fallback>
      </mc:AlternateContent>
    </p:spTree>
    <p:extLst>
      <p:ext uri="{BB962C8B-B14F-4D97-AF65-F5344CB8AC3E}">
        <p14:creationId xmlns:p14="http://schemas.microsoft.com/office/powerpoint/2010/main" val="36516783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24A9D3-DAB9-85C2-D76D-2D9441DC4751}"/>
            </a:ext>
          </a:extLst>
        </p:cNvPr>
        <p:cNvGrpSpPr/>
        <p:nvPr/>
      </p:nvGrpSpPr>
      <p:grpSpPr>
        <a:xfrm>
          <a:off x="0" y="0"/>
          <a:ext cx="0" cy="0"/>
          <a:chOff x="0" y="0"/>
          <a:chExt cx="0" cy="0"/>
        </a:xfrm>
      </p:grpSpPr>
      <p:grpSp>
        <p:nvGrpSpPr>
          <p:cNvPr id="4" name="Group 3">
            <a:extLst>
              <a:ext uri="{FF2B5EF4-FFF2-40B4-BE49-F238E27FC236}">
                <a16:creationId xmlns:a16="http://schemas.microsoft.com/office/drawing/2014/main" id="{336E436A-DE81-ED9B-F640-95BAA9D33FEC}"/>
              </a:ext>
            </a:extLst>
          </p:cNvPr>
          <p:cNvGrpSpPr/>
          <p:nvPr/>
        </p:nvGrpSpPr>
        <p:grpSpPr>
          <a:xfrm>
            <a:off x="0" y="37793"/>
            <a:ext cx="12192000" cy="6858000"/>
            <a:chOff x="0" y="0"/>
            <a:chExt cx="12192000" cy="6858000"/>
          </a:xfrm>
        </p:grpSpPr>
        <p:sp>
          <p:nvSpPr>
            <p:cNvPr id="5" name="Rectangle 4">
              <a:extLst>
                <a:ext uri="{FF2B5EF4-FFF2-40B4-BE49-F238E27FC236}">
                  <a16:creationId xmlns:a16="http://schemas.microsoft.com/office/drawing/2014/main" id="{4F53D191-D314-D698-A25C-77CD6ED77326}"/>
                </a:ext>
              </a:extLst>
            </p:cNvPr>
            <p:cNvSpPr/>
            <p:nvPr/>
          </p:nvSpPr>
          <p:spPr>
            <a:xfrm>
              <a:off x="0" y="0"/>
              <a:ext cx="12192000" cy="6858000"/>
            </a:xfrm>
            <a:prstGeom prst="rect">
              <a:avLst/>
            </a:prstGeom>
            <a:gradFill flip="none" rotWithShape="1">
              <a:gsLst>
                <a:gs pos="8000">
                  <a:srgbClr val="2ACC39">
                    <a:lumMod val="76000"/>
                  </a:srgbClr>
                </a:gs>
                <a:gs pos="42000">
                  <a:schemeClr val="tx1">
                    <a:lumMod val="93000"/>
                    <a:lumOff val="7000"/>
                  </a:schemeClr>
                </a:gs>
                <a:gs pos="68000">
                  <a:srgbClr val="2ACC39">
                    <a:alpha val="93000"/>
                    <a:lumMod val="69000"/>
                  </a:srgbClr>
                </a:gs>
                <a:gs pos="90000">
                  <a:schemeClr val="tx1">
                    <a:lumMod val="87000"/>
                    <a:lumOff val="13000"/>
                  </a:schemeClr>
                </a:gs>
              </a:gsLst>
              <a:lin ang="27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6" name="Rectangle 5">
              <a:extLst>
                <a:ext uri="{FF2B5EF4-FFF2-40B4-BE49-F238E27FC236}">
                  <a16:creationId xmlns:a16="http://schemas.microsoft.com/office/drawing/2014/main" id="{8EEF9E36-00AC-10B7-F641-2422F27BFB12}"/>
                </a:ext>
              </a:extLst>
            </p:cNvPr>
            <p:cNvSpPr/>
            <p:nvPr/>
          </p:nvSpPr>
          <p:spPr>
            <a:xfrm>
              <a:off x="0" y="0"/>
              <a:ext cx="12192000" cy="825908"/>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7" name="Picture 6">
              <a:extLst>
                <a:ext uri="{FF2B5EF4-FFF2-40B4-BE49-F238E27FC236}">
                  <a16:creationId xmlns:a16="http://schemas.microsoft.com/office/drawing/2014/main" id="{1A8AD012-8239-6BE2-8363-DE2ABC35EB9D}"/>
                </a:ext>
              </a:extLst>
            </p:cNvPr>
            <p:cNvPicPr>
              <a:picLocks noChangeAspect="1"/>
            </p:cNvPicPr>
            <p:nvPr/>
          </p:nvPicPr>
          <p:blipFill>
            <a:blip r:embed="rId2">
              <a:extLst>
                <a:ext uri="{28A0092B-C50C-407E-A947-70E740481C1C}">
                  <a14:useLocalDpi xmlns:a14="http://schemas.microsoft.com/office/drawing/2010/main" val="0"/>
                </a:ext>
              </a:extLst>
            </a:blip>
            <a:srcRect l="35807" t="37634" r="35591" b="35879"/>
            <a:stretch/>
          </p:blipFill>
          <p:spPr>
            <a:xfrm>
              <a:off x="0" y="39566"/>
              <a:ext cx="1111044" cy="771674"/>
            </a:xfrm>
            <a:prstGeom prst="rect">
              <a:avLst/>
            </a:prstGeom>
          </p:spPr>
        </p:pic>
        <p:pic>
          <p:nvPicPr>
            <p:cNvPr id="8" name="Picture 7">
              <a:extLst>
                <a:ext uri="{FF2B5EF4-FFF2-40B4-BE49-F238E27FC236}">
                  <a16:creationId xmlns:a16="http://schemas.microsoft.com/office/drawing/2014/main" id="{AAA4749D-7733-3A9A-9D34-D1438D112BE1}"/>
                </a:ext>
              </a:extLst>
            </p:cNvPr>
            <p:cNvPicPr>
              <a:picLocks noChangeAspect="1"/>
            </p:cNvPicPr>
            <p:nvPr/>
          </p:nvPicPr>
          <p:blipFill>
            <a:blip r:embed="rId3">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Lst>
            </a:blip>
            <a:srcRect l="32338" t="13039"/>
            <a:stretch/>
          </p:blipFill>
          <p:spPr>
            <a:xfrm>
              <a:off x="922776" y="206476"/>
              <a:ext cx="1283836" cy="495931"/>
            </a:xfrm>
            <a:prstGeom prst="rect">
              <a:avLst/>
            </a:prstGeom>
          </p:spPr>
        </p:pic>
      </p:grpSp>
      <p:sp>
        <p:nvSpPr>
          <p:cNvPr id="2" name="Title 1">
            <a:extLst>
              <a:ext uri="{FF2B5EF4-FFF2-40B4-BE49-F238E27FC236}">
                <a16:creationId xmlns:a16="http://schemas.microsoft.com/office/drawing/2014/main" id="{504B9146-C4C3-8753-CC15-C59EA669BAFB}"/>
              </a:ext>
            </a:extLst>
          </p:cNvPr>
          <p:cNvSpPr>
            <a:spLocks noGrp="1"/>
          </p:cNvSpPr>
          <p:nvPr>
            <p:ph type="title"/>
          </p:nvPr>
        </p:nvSpPr>
        <p:spPr>
          <a:xfrm>
            <a:off x="570271" y="1071476"/>
            <a:ext cx="10783529" cy="988281"/>
          </a:xfrm>
        </p:spPr>
        <p:txBody>
          <a:bodyPr/>
          <a:lstStyle/>
          <a:p>
            <a:r>
              <a:rPr lang="en-IN" b="1" dirty="0">
                <a:solidFill>
                  <a:schemeClr val="bg1"/>
                </a:solidFill>
              </a:rPr>
              <a:t>Conclusion</a:t>
            </a:r>
            <a:endParaRPr lang="en-IN" dirty="0">
              <a:solidFill>
                <a:schemeClr val="bg1"/>
              </a:solidFill>
            </a:endParaRPr>
          </a:p>
        </p:txBody>
      </p:sp>
      <p:sp>
        <p:nvSpPr>
          <p:cNvPr id="37" name="Rectangle 29">
            <a:extLst>
              <a:ext uri="{FF2B5EF4-FFF2-40B4-BE49-F238E27FC236}">
                <a16:creationId xmlns:a16="http://schemas.microsoft.com/office/drawing/2014/main" id="{6D02DE3C-9C40-066E-3535-DCA7EB9F7101}"/>
              </a:ext>
            </a:extLst>
          </p:cNvPr>
          <p:cNvSpPr>
            <a:spLocks noChangeArrowheads="1"/>
          </p:cNvSpPr>
          <p:nvPr/>
        </p:nvSpPr>
        <p:spPr bwMode="auto">
          <a:xfrm>
            <a:off x="0" y="21918"/>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38" name="Rectangle 30">
            <a:extLst>
              <a:ext uri="{FF2B5EF4-FFF2-40B4-BE49-F238E27FC236}">
                <a16:creationId xmlns:a16="http://schemas.microsoft.com/office/drawing/2014/main" id="{467CDCBB-FEEE-C361-C7BF-FE9959940176}"/>
              </a:ext>
            </a:extLst>
          </p:cNvPr>
          <p:cNvSpPr>
            <a:spLocks noChangeArrowheads="1"/>
          </p:cNvSpPr>
          <p:nvPr/>
        </p:nvSpPr>
        <p:spPr bwMode="auto">
          <a:xfrm>
            <a:off x="0" y="1587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16" name="Rectangle 7">
            <a:extLst>
              <a:ext uri="{FF2B5EF4-FFF2-40B4-BE49-F238E27FC236}">
                <a16:creationId xmlns:a16="http://schemas.microsoft.com/office/drawing/2014/main" id="{B90EE065-2423-8D8B-C0DD-6585B2432B66}"/>
              </a:ext>
            </a:extLst>
          </p:cNvPr>
          <p:cNvSpPr>
            <a:spLocks noChangeArrowheads="1"/>
          </p:cNvSpPr>
          <p:nvPr/>
        </p:nvSpPr>
        <p:spPr bwMode="auto">
          <a:xfrm>
            <a:off x="555522" y="1606507"/>
            <a:ext cx="5835445" cy="44383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200000"/>
              </a:lnSpc>
              <a:spcBef>
                <a:spcPct val="0"/>
              </a:spcBef>
              <a:spcAft>
                <a:spcPct val="0"/>
              </a:spcAft>
              <a:buClrTx/>
              <a:buSzTx/>
              <a:buFontTx/>
              <a:buNone/>
              <a:tabLst/>
            </a:pPr>
            <a:endParaRPr kumimoji="0" lang="en-US" altLang="en-US" sz="18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200000"/>
              </a:lnSpc>
              <a:spcBef>
                <a:spcPct val="0"/>
              </a:spcBef>
              <a:spcAft>
                <a:spcPct val="0"/>
              </a:spcAft>
              <a:buClrTx/>
              <a:buSzTx/>
              <a:buFontTx/>
              <a:buChar char="•"/>
              <a:tabLst/>
            </a:pPr>
            <a:r>
              <a:rPr kumimoji="0" lang="en-US" altLang="en-US" sz="1800" b="0" i="0" u="none" strike="noStrike" cap="none" normalizeH="0" baseline="0" dirty="0">
                <a:ln>
                  <a:noFill/>
                </a:ln>
                <a:solidFill>
                  <a:schemeClr val="bg1"/>
                </a:solidFill>
                <a:effectLst/>
                <a:latin typeface="Arial" panose="020B0604020202020204" pitchFamily="34" charset="0"/>
              </a:rPr>
              <a:t>This project demonstrates how Power BI transforms raw data into actionable insights.</a:t>
            </a:r>
          </a:p>
          <a:p>
            <a:pPr marL="0" marR="0" lvl="0" indent="0" algn="l" defTabSz="914400" rtl="0" eaLnBrk="0" fontAlgn="base" latinLnBrk="0" hangingPunct="0">
              <a:lnSpc>
                <a:spcPct val="200000"/>
              </a:lnSpc>
              <a:spcBef>
                <a:spcPct val="0"/>
              </a:spcBef>
              <a:spcAft>
                <a:spcPct val="0"/>
              </a:spcAft>
              <a:buClrTx/>
              <a:buSzTx/>
              <a:buFontTx/>
              <a:buChar char="•"/>
              <a:tabLst/>
            </a:pPr>
            <a:r>
              <a:rPr kumimoji="0" lang="en-US" altLang="en-US" sz="1800" b="0" i="0" u="none" strike="noStrike" cap="none" normalizeH="0" baseline="0" dirty="0">
                <a:ln>
                  <a:noFill/>
                </a:ln>
                <a:solidFill>
                  <a:schemeClr val="bg1"/>
                </a:solidFill>
                <a:effectLst/>
                <a:latin typeface="Arial" panose="020B0604020202020204" pitchFamily="34" charset="0"/>
              </a:rPr>
              <a:t>Provides </a:t>
            </a:r>
            <a:r>
              <a:rPr kumimoji="0" lang="en-US" altLang="en-US" sz="1800" b="1" i="0" u="none" strike="noStrike" cap="none" normalizeH="0" baseline="0" dirty="0">
                <a:ln>
                  <a:noFill/>
                </a:ln>
                <a:solidFill>
                  <a:schemeClr val="bg1"/>
                </a:solidFill>
                <a:effectLst/>
                <a:latin typeface="Arial" panose="020B0604020202020204" pitchFamily="34" charset="0"/>
              </a:rPr>
              <a:t>music industry stakeholders</a:t>
            </a:r>
            <a:r>
              <a:rPr kumimoji="0" lang="en-US" altLang="en-US" sz="1800" b="0" i="0" u="none" strike="noStrike" cap="none" normalizeH="0" baseline="0" dirty="0">
                <a:ln>
                  <a:noFill/>
                </a:ln>
                <a:solidFill>
                  <a:schemeClr val="bg1"/>
                </a:solidFill>
                <a:effectLst/>
                <a:latin typeface="Arial" panose="020B0604020202020204" pitchFamily="34" charset="0"/>
              </a:rPr>
              <a:t> with meaningful data visualization.</a:t>
            </a:r>
          </a:p>
          <a:p>
            <a:pPr marL="0" marR="0" lvl="0" indent="0" algn="l" defTabSz="914400" rtl="0" eaLnBrk="0" fontAlgn="base" latinLnBrk="0" hangingPunct="0">
              <a:lnSpc>
                <a:spcPct val="200000"/>
              </a:lnSpc>
              <a:spcBef>
                <a:spcPct val="0"/>
              </a:spcBef>
              <a:spcAft>
                <a:spcPct val="0"/>
              </a:spcAft>
              <a:buClrTx/>
              <a:buSzTx/>
              <a:buFontTx/>
              <a:buChar char="•"/>
              <a:tabLst/>
            </a:pPr>
            <a:r>
              <a:rPr kumimoji="0" lang="en-US" altLang="en-US" sz="1800" b="0" i="0" u="none" strike="noStrike" cap="none" normalizeH="0" baseline="0" dirty="0">
                <a:ln>
                  <a:noFill/>
                </a:ln>
                <a:solidFill>
                  <a:schemeClr val="bg1"/>
                </a:solidFill>
                <a:effectLst/>
                <a:latin typeface="Arial" panose="020B0604020202020204" pitchFamily="34" charset="0"/>
              </a:rPr>
              <a:t>Highlights </a:t>
            </a:r>
            <a:r>
              <a:rPr kumimoji="0" lang="en-US" altLang="en-US" sz="1800" b="1" i="0" u="none" strike="noStrike" cap="none" normalizeH="0" baseline="0" dirty="0">
                <a:ln>
                  <a:noFill/>
                </a:ln>
                <a:solidFill>
                  <a:schemeClr val="bg1"/>
                </a:solidFill>
                <a:effectLst/>
                <a:latin typeface="Arial" panose="020B0604020202020204" pitchFamily="34" charset="0"/>
              </a:rPr>
              <a:t>data-driven decision-making</a:t>
            </a:r>
            <a:r>
              <a:rPr kumimoji="0" lang="en-US" altLang="en-US" sz="1800" b="0" i="0" u="none" strike="noStrike" cap="none" normalizeH="0" baseline="0" dirty="0">
                <a:ln>
                  <a:noFill/>
                </a:ln>
                <a:solidFill>
                  <a:schemeClr val="bg1"/>
                </a:solidFill>
                <a:effectLst/>
                <a:latin typeface="Arial" panose="020B0604020202020204" pitchFamily="34" charset="0"/>
              </a:rPr>
              <a:t> in the entertainment industry.</a:t>
            </a:r>
          </a:p>
          <a:p>
            <a:pPr marL="0" marR="0" lvl="0" indent="0" algn="l" defTabSz="914400" rtl="0" eaLnBrk="0" fontAlgn="base" latinLnBrk="0" hangingPunct="0">
              <a:lnSpc>
                <a:spcPct val="200000"/>
              </a:lnSpc>
              <a:spcBef>
                <a:spcPct val="0"/>
              </a:spcBef>
              <a:spcAft>
                <a:spcPct val="0"/>
              </a:spcAft>
              <a:buClrTx/>
              <a:buSzTx/>
              <a:buFontTx/>
              <a:buNone/>
              <a:tabLst/>
            </a:pPr>
            <a:endParaRPr kumimoji="0" lang="en-US" altLang="en-US" sz="1800" b="0" i="0" u="none" strike="noStrike" cap="none" normalizeH="0" baseline="0" dirty="0">
              <a:ln>
                <a:noFill/>
              </a:ln>
              <a:solidFill>
                <a:schemeClr val="bg1"/>
              </a:solidFill>
              <a:effectLst/>
              <a:latin typeface="Arial" panose="020B0604020202020204" pitchFamily="34" charset="0"/>
            </a:endParaRPr>
          </a:p>
        </p:txBody>
      </p:sp>
      <p:sp>
        <p:nvSpPr>
          <p:cNvPr id="18" name="Rectangle 9">
            <a:extLst>
              <a:ext uri="{FF2B5EF4-FFF2-40B4-BE49-F238E27FC236}">
                <a16:creationId xmlns:a16="http://schemas.microsoft.com/office/drawing/2014/main" id="{1F5F8D33-5C46-33DC-2DA4-9CDE48B57968}"/>
              </a:ext>
            </a:extLst>
          </p:cNvPr>
          <p:cNvSpPr>
            <a:spLocks noChangeArrowheads="1"/>
          </p:cNvSpPr>
          <p:nvPr/>
        </p:nvSpPr>
        <p:spPr bwMode="auto">
          <a:xfrm>
            <a:off x="1558413" y="3252583"/>
            <a:ext cx="583544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IN"/>
          </a:p>
        </p:txBody>
      </p:sp>
      <p:pic>
        <p:nvPicPr>
          <p:cNvPr id="20" name="Picture 19">
            <a:extLst>
              <a:ext uri="{FF2B5EF4-FFF2-40B4-BE49-F238E27FC236}">
                <a16:creationId xmlns:a16="http://schemas.microsoft.com/office/drawing/2014/main" id="{EB2D63A6-1ED9-D7D8-77E2-C0157147BFE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90967" y="2340078"/>
            <a:ext cx="5143499" cy="3898490"/>
          </a:xfrm>
          <a:prstGeom prst="rect">
            <a:avLst/>
          </a:prstGeom>
        </p:spPr>
      </p:pic>
    </p:spTree>
    <p:extLst>
      <p:ext uri="{BB962C8B-B14F-4D97-AF65-F5344CB8AC3E}">
        <p14:creationId xmlns:p14="http://schemas.microsoft.com/office/powerpoint/2010/main" val="4838201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8CF36D-7630-34B6-75BA-C9D11B0FFC3E}"/>
            </a:ext>
          </a:extLst>
        </p:cNvPr>
        <p:cNvGrpSpPr/>
        <p:nvPr/>
      </p:nvGrpSpPr>
      <p:grpSpPr>
        <a:xfrm>
          <a:off x="0" y="0"/>
          <a:ext cx="0" cy="0"/>
          <a:chOff x="0" y="0"/>
          <a:chExt cx="0" cy="0"/>
        </a:xfrm>
      </p:grpSpPr>
      <p:sp>
        <p:nvSpPr>
          <p:cNvPr id="15" name="TextBox 14">
            <a:extLst>
              <a:ext uri="{FF2B5EF4-FFF2-40B4-BE49-F238E27FC236}">
                <a16:creationId xmlns:a16="http://schemas.microsoft.com/office/drawing/2014/main" id="{43FBEABB-F89D-88C1-5D4D-FAC259A92179}"/>
              </a:ext>
            </a:extLst>
          </p:cNvPr>
          <p:cNvSpPr txBox="1"/>
          <p:nvPr/>
        </p:nvSpPr>
        <p:spPr>
          <a:xfrm>
            <a:off x="7482348" y="4725353"/>
            <a:ext cx="5093059" cy="769441"/>
          </a:xfrm>
          <a:prstGeom prst="rect">
            <a:avLst/>
          </a:prstGeom>
          <a:noFill/>
        </p:spPr>
        <p:txBody>
          <a:bodyPr wrap="square" rtlCol="0">
            <a:spAutoFit/>
          </a:bodyPr>
          <a:lstStyle/>
          <a:p>
            <a:pPr algn="ctr"/>
            <a:r>
              <a:rPr lang="en-IN" sz="1400" b="1" dirty="0">
                <a:latin typeface="Bookman Old Style" panose="02050604050505020204" pitchFamily="18" charset="0"/>
              </a:rPr>
              <a:t>Mr. Tupe Viraj </a:t>
            </a:r>
            <a:r>
              <a:rPr lang="en-IN" sz="1400" b="1" dirty="0" err="1">
                <a:latin typeface="Bookman Old Style" panose="02050604050505020204" pitchFamily="18" charset="0"/>
              </a:rPr>
              <a:t>Trimbak</a:t>
            </a:r>
            <a:r>
              <a:rPr lang="en-IN" sz="1400" b="1" dirty="0">
                <a:latin typeface="Bookman Old Style" panose="02050604050505020204" pitchFamily="18" charset="0"/>
              </a:rPr>
              <a:t> (Roll No-121) </a:t>
            </a:r>
          </a:p>
          <a:p>
            <a:pPr algn="ctr"/>
            <a:r>
              <a:rPr lang="en-IN" sz="1400" b="1" dirty="0">
                <a:latin typeface="Bookman Old Style" panose="02050604050505020204" pitchFamily="18" charset="0"/>
              </a:rPr>
              <a:t>Mr. </a:t>
            </a:r>
            <a:r>
              <a:rPr lang="en-IN" sz="1400" b="1" dirty="0" err="1">
                <a:latin typeface="Bookman Old Style" panose="02050604050505020204" pitchFamily="18" charset="0"/>
              </a:rPr>
              <a:t>Udhan</a:t>
            </a:r>
            <a:r>
              <a:rPr lang="en-IN" sz="1400" b="1" dirty="0">
                <a:latin typeface="Bookman Old Style" panose="02050604050505020204" pitchFamily="18" charset="0"/>
              </a:rPr>
              <a:t> Amar </a:t>
            </a:r>
            <a:r>
              <a:rPr lang="en-IN" sz="1400" b="1" dirty="0" err="1">
                <a:latin typeface="Bookman Old Style" panose="02050604050505020204" pitchFamily="18" charset="0"/>
              </a:rPr>
              <a:t>Bhanudas</a:t>
            </a:r>
            <a:r>
              <a:rPr lang="en-IN" sz="1400" b="1" dirty="0">
                <a:latin typeface="Bookman Old Style" panose="02050604050505020204" pitchFamily="18" charset="0"/>
              </a:rPr>
              <a:t> (Roll No-124) </a:t>
            </a:r>
          </a:p>
          <a:p>
            <a:pPr algn="ctr"/>
            <a:r>
              <a:rPr lang="en-IN" sz="1400" b="1" dirty="0">
                <a:latin typeface="Bookman Old Style" panose="02050604050505020204" pitchFamily="18" charset="0"/>
              </a:rPr>
              <a:t>Mr. </a:t>
            </a:r>
            <a:r>
              <a:rPr lang="en-IN" sz="1400" b="1" dirty="0" err="1">
                <a:latin typeface="Bookman Old Style" panose="02050604050505020204" pitchFamily="18" charset="0"/>
              </a:rPr>
              <a:t>Unge</a:t>
            </a:r>
            <a:r>
              <a:rPr lang="en-IN" sz="1400" b="1" dirty="0">
                <a:latin typeface="Bookman Old Style" panose="02050604050505020204" pitchFamily="18" charset="0"/>
              </a:rPr>
              <a:t> </a:t>
            </a:r>
            <a:r>
              <a:rPr lang="en-IN" sz="1400" b="1" dirty="0" err="1">
                <a:latin typeface="Bookman Old Style" panose="02050604050505020204" pitchFamily="18" charset="0"/>
              </a:rPr>
              <a:t>Rushikesh</a:t>
            </a:r>
            <a:r>
              <a:rPr lang="en-IN" sz="1400" b="1" dirty="0">
                <a:latin typeface="Bookman Old Style" panose="02050604050505020204" pitchFamily="18" charset="0"/>
              </a:rPr>
              <a:t> Babasaheb (Roll No-125</a:t>
            </a:r>
            <a:r>
              <a:rPr lang="en-IN" sz="1600" dirty="0">
                <a:latin typeface="Bookman Old Style" panose="02050604050505020204" pitchFamily="18" charset="0"/>
              </a:rPr>
              <a:t>) </a:t>
            </a:r>
          </a:p>
        </p:txBody>
      </p:sp>
      <p:sp>
        <p:nvSpPr>
          <p:cNvPr id="3" name="TextBox 2">
            <a:extLst>
              <a:ext uri="{FF2B5EF4-FFF2-40B4-BE49-F238E27FC236}">
                <a16:creationId xmlns:a16="http://schemas.microsoft.com/office/drawing/2014/main" id="{DBE08049-1AF2-4885-C9F0-7D3C56E23D5C}"/>
              </a:ext>
            </a:extLst>
          </p:cNvPr>
          <p:cNvSpPr txBox="1"/>
          <p:nvPr/>
        </p:nvSpPr>
        <p:spPr>
          <a:xfrm>
            <a:off x="4562168" y="280299"/>
            <a:ext cx="3067664" cy="461665"/>
          </a:xfrm>
          <a:prstGeom prst="rect">
            <a:avLst/>
          </a:prstGeom>
          <a:noFill/>
        </p:spPr>
        <p:txBody>
          <a:bodyPr wrap="square">
            <a:spAutoFit/>
          </a:bodyPr>
          <a:lstStyle/>
          <a:p>
            <a:r>
              <a:rPr lang="en-US" sz="2400" b="1" dirty="0"/>
              <a:t>ACKNOWLEDGEMENT</a:t>
            </a:r>
            <a:endParaRPr lang="en-IN" sz="2400" b="1" dirty="0"/>
          </a:p>
        </p:txBody>
      </p:sp>
      <p:sp>
        <p:nvSpPr>
          <p:cNvPr id="4" name="TextBox 3">
            <a:extLst>
              <a:ext uri="{FF2B5EF4-FFF2-40B4-BE49-F238E27FC236}">
                <a16:creationId xmlns:a16="http://schemas.microsoft.com/office/drawing/2014/main" id="{E94AE997-1036-99FE-6AF2-ED0F95CD9180}"/>
              </a:ext>
            </a:extLst>
          </p:cNvPr>
          <p:cNvSpPr txBox="1"/>
          <p:nvPr/>
        </p:nvSpPr>
        <p:spPr>
          <a:xfrm>
            <a:off x="1037303" y="1233248"/>
            <a:ext cx="10117394" cy="3000821"/>
          </a:xfrm>
          <a:prstGeom prst="rect">
            <a:avLst/>
          </a:prstGeom>
          <a:noFill/>
        </p:spPr>
        <p:txBody>
          <a:bodyPr wrap="square" rtlCol="0">
            <a:spAutoFit/>
          </a:bodyPr>
          <a:lstStyle/>
          <a:p>
            <a:pPr algn="just">
              <a:lnSpc>
                <a:spcPct val="150000"/>
              </a:lnSpc>
            </a:pPr>
            <a:r>
              <a:rPr lang="en-US" sz="1600" dirty="0"/>
              <a:t>Many people have contributed in some or the other forms to this Project, although our name appears on the cover of this Project. We could not have done this Case Study without the assistance or support of each of the following. We thank all of you. We wish to place on record our deep sense of gratitude towards our guide </a:t>
            </a:r>
            <a:r>
              <a:rPr lang="en-US" sz="1600" b="1" dirty="0"/>
              <a:t>Ms. Pallavi G. Chaudhary </a:t>
            </a:r>
            <a:r>
              <a:rPr lang="en-US" sz="1600" dirty="0"/>
              <a:t>and </a:t>
            </a:r>
            <a:r>
              <a:rPr lang="en-US" sz="1600" dirty="0" err="1"/>
              <a:t>Incharge</a:t>
            </a:r>
            <a:r>
              <a:rPr lang="en-US" sz="1600" dirty="0"/>
              <a:t> </a:t>
            </a:r>
            <a:r>
              <a:rPr lang="en-US" sz="1600" b="1" dirty="0"/>
              <a:t>Dr. Rajashri A. Joshi </a:t>
            </a:r>
            <a:r>
              <a:rPr lang="en-US" sz="1600" dirty="0"/>
              <a:t>for the constant motivation and valuable help through the project. We also want to express our gratitude towards </a:t>
            </a:r>
            <a:r>
              <a:rPr lang="en-US" dirty="0"/>
              <a:t>our</a:t>
            </a:r>
            <a:r>
              <a:rPr lang="en-US" sz="1600" dirty="0"/>
              <a:t> Head of the department</a:t>
            </a:r>
            <a:r>
              <a:rPr lang="en-US" sz="1600" b="1" dirty="0"/>
              <a:t> Dr. R. A. </a:t>
            </a:r>
            <a:r>
              <a:rPr lang="en-US" sz="1600" b="1" dirty="0" err="1"/>
              <a:t>Magre</a:t>
            </a:r>
            <a:r>
              <a:rPr lang="en-US" sz="1600" dirty="0"/>
              <a:t>, for his invaluable guidance, insightful advice and continuous encouragement. We also extend our thanks to other faculty members for their co-operation. We also thank those who have directly as well as indirectly supported us for the completion of this Project. </a:t>
            </a:r>
            <a:endParaRPr lang="en-IN" sz="1600" dirty="0"/>
          </a:p>
          <a:p>
            <a:pPr algn="just"/>
            <a:endParaRPr lang="en-IN" sz="1600" dirty="0"/>
          </a:p>
        </p:txBody>
      </p:sp>
    </p:spTree>
    <p:extLst>
      <p:ext uri="{BB962C8B-B14F-4D97-AF65-F5344CB8AC3E}">
        <p14:creationId xmlns:p14="http://schemas.microsoft.com/office/powerpoint/2010/main" val="82020408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99DF88-B8F5-4760-07C4-FB303809B5D5}"/>
            </a:ext>
          </a:extLst>
        </p:cNvPr>
        <p:cNvGrpSpPr/>
        <p:nvPr/>
      </p:nvGrpSpPr>
      <p:grpSpPr>
        <a:xfrm>
          <a:off x="0" y="0"/>
          <a:ext cx="0" cy="0"/>
          <a:chOff x="0" y="0"/>
          <a:chExt cx="0" cy="0"/>
        </a:xfrm>
      </p:grpSpPr>
      <p:grpSp>
        <p:nvGrpSpPr>
          <p:cNvPr id="4" name="Group 3">
            <a:extLst>
              <a:ext uri="{FF2B5EF4-FFF2-40B4-BE49-F238E27FC236}">
                <a16:creationId xmlns:a16="http://schemas.microsoft.com/office/drawing/2014/main" id="{CD95A848-DAD7-7CD4-F71A-B0822D88BDFA}"/>
              </a:ext>
            </a:extLst>
          </p:cNvPr>
          <p:cNvGrpSpPr/>
          <p:nvPr/>
        </p:nvGrpSpPr>
        <p:grpSpPr>
          <a:xfrm>
            <a:off x="0" y="37793"/>
            <a:ext cx="12192000" cy="6858000"/>
            <a:chOff x="0" y="0"/>
            <a:chExt cx="12192000" cy="6858000"/>
          </a:xfrm>
        </p:grpSpPr>
        <p:sp>
          <p:nvSpPr>
            <p:cNvPr id="5" name="Rectangle 4">
              <a:extLst>
                <a:ext uri="{FF2B5EF4-FFF2-40B4-BE49-F238E27FC236}">
                  <a16:creationId xmlns:a16="http://schemas.microsoft.com/office/drawing/2014/main" id="{25B682FB-E2F3-86B9-6A34-BC118D71780F}"/>
                </a:ext>
              </a:extLst>
            </p:cNvPr>
            <p:cNvSpPr/>
            <p:nvPr/>
          </p:nvSpPr>
          <p:spPr>
            <a:xfrm>
              <a:off x="0" y="0"/>
              <a:ext cx="12192000" cy="6858000"/>
            </a:xfrm>
            <a:prstGeom prst="rect">
              <a:avLst/>
            </a:prstGeom>
            <a:gradFill flip="none" rotWithShape="1">
              <a:gsLst>
                <a:gs pos="8000">
                  <a:srgbClr val="2ACC39">
                    <a:lumMod val="76000"/>
                  </a:srgbClr>
                </a:gs>
                <a:gs pos="42000">
                  <a:schemeClr val="tx1">
                    <a:lumMod val="93000"/>
                    <a:lumOff val="7000"/>
                  </a:schemeClr>
                </a:gs>
                <a:gs pos="68000">
                  <a:srgbClr val="2ACC39">
                    <a:alpha val="93000"/>
                    <a:lumMod val="69000"/>
                  </a:srgbClr>
                </a:gs>
                <a:gs pos="90000">
                  <a:schemeClr val="tx1">
                    <a:lumMod val="87000"/>
                    <a:lumOff val="13000"/>
                  </a:schemeClr>
                </a:gs>
              </a:gsLst>
              <a:lin ang="27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6" name="Rectangle 5">
              <a:extLst>
                <a:ext uri="{FF2B5EF4-FFF2-40B4-BE49-F238E27FC236}">
                  <a16:creationId xmlns:a16="http://schemas.microsoft.com/office/drawing/2014/main" id="{FD4405DD-E1B8-8C15-45A3-F882AA6A79C1}"/>
                </a:ext>
              </a:extLst>
            </p:cNvPr>
            <p:cNvSpPr/>
            <p:nvPr/>
          </p:nvSpPr>
          <p:spPr>
            <a:xfrm>
              <a:off x="0" y="0"/>
              <a:ext cx="12192000" cy="825908"/>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7" name="Picture 6">
              <a:extLst>
                <a:ext uri="{FF2B5EF4-FFF2-40B4-BE49-F238E27FC236}">
                  <a16:creationId xmlns:a16="http://schemas.microsoft.com/office/drawing/2014/main" id="{D6176D2E-5BBD-C0C4-AED8-D8EB793E7CB7}"/>
                </a:ext>
              </a:extLst>
            </p:cNvPr>
            <p:cNvPicPr>
              <a:picLocks noChangeAspect="1"/>
            </p:cNvPicPr>
            <p:nvPr/>
          </p:nvPicPr>
          <p:blipFill>
            <a:blip r:embed="rId2">
              <a:extLst>
                <a:ext uri="{28A0092B-C50C-407E-A947-70E740481C1C}">
                  <a14:useLocalDpi xmlns:a14="http://schemas.microsoft.com/office/drawing/2010/main" val="0"/>
                </a:ext>
              </a:extLst>
            </a:blip>
            <a:srcRect l="35807" t="37634" r="35591" b="35879"/>
            <a:stretch/>
          </p:blipFill>
          <p:spPr>
            <a:xfrm>
              <a:off x="0" y="39566"/>
              <a:ext cx="1111044" cy="771674"/>
            </a:xfrm>
            <a:prstGeom prst="rect">
              <a:avLst/>
            </a:prstGeom>
          </p:spPr>
        </p:pic>
        <p:pic>
          <p:nvPicPr>
            <p:cNvPr id="8" name="Picture 7">
              <a:extLst>
                <a:ext uri="{FF2B5EF4-FFF2-40B4-BE49-F238E27FC236}">
                  <a16:creationId xmlns:a16="http://schemas.microsoft.com/office/drawing/2014/main" id="{0DA783C2-43A2-E7A4-C357-A1AF3E9DA487}"/>
                </a:ext>
              </a:extLst>
            </p:cNvPr>
            <p:cNvPicPr>
              <a:picLocks noChangeAspect="1"/>
            </p:cNvPicPr>
            <p:nvPr/>
          </p:nvPicPr>
          <p:blipFill>
            <a:blip r:embed="rId3">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Lst>
            </a:blip>
            <a:srcRect l="32338" t="13039"/>
            <a:stretch/>
          </p:blipFill>
          <p:spPr>
            <a:xfrm>
              <a:off x="922776" y="206476"/>
              <a:ext cx="1283836" cy="495931"/>
            </a:xfrm>
            <a:prstGeom prst="rect">
              <a:avLst/>
            </a:prstGeom>
          </p:spPr>
        </p:pic>
      </p:grpSp>
      <p:sp>
        <p:nvSpPr>
          <p:cNvPr id="2" name="Title 1">
            <a:extLst>
              <a:ext uri="{FF2B5EF4-FFF2-40B4-BE49-F238E27FC236}">
                <a16:creationId xmlns:a16="http://schemas.microsoft.com/office/drawing/2014/main" id="{17B84F9E-83A0-CD67-4651-E98A7037B933}"/>
              </a:ext>
            </a:extLst>
          </p:cNvPr>
          <p:cNvSpPr>
            <a:spLocks noGrp="1"/>
          </p:cNvSpPr>
          <p:nvPr>
            <p:ph type="title"/>
          </p:nvPr>
        </p:nvSpPr>
        <p:spPr>
          <a:xfrm>
            <a:off x="570271" y="1071476"/>
            <a:ext cx="10783529" cy="988281"/>
          </a:xfrm>
        </p:spPr>
        <p:txBody>
          <a:bodyPr/>
          <a:lstStyle/>
          <a:p>
            <a:r>
              <a:rPr lang="en-US" b="1" dirty="0">
                <a:solidFill>
                  <a:schemeClr val="bg1"/>
                </a:solidFill>
              </a:rPr>
              <a:t>Bibliography</a:t>
            </a:r>
            <a:endParaRPr lang="en-IN" b="1" dirty="0">
              <a:solidFill>
                <a:schemeClr val="bg1"/>
              </a:solidFill>
            </a:endParaRPr>
          </a:p>
        </p:txBody>
      </p:sp>
      <p:sp>
        <p:nvSpPr>
          <p:cNvPr id="37" name="Rectangle 29">
            <a:extLst>
              <a:ext uri="{FF2B5EF4-FFF2-40B4-BE49-F238E27FC236}">
                <a16:creationId xmlns:a16="http://schemas.microsoft.com/office/drawing/2014/main" id="{C44190E2-A467-7225-4174-CB74ACE8A9D1}"/>
              </a:ext>
            </a:extLst>
          </p:cNvPr>
          <p:cNvSpPr>
            <a:spLocks noChangeArrowheads="1"/>
          </p:cNvSpPr>
          <p:nvPr/>
        </p:nvSpPr>
        <p:spPr bwMode="auto">
          <a:xfrm>
            <a:off x="0" y="21918"/>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38" name="Rectangle 30">
            <a:extLst>
              <a:ext uri="{FF2B5EF4-FFF2-40B4-BE49-F238E27FC236}">
                <a16:creationId xmlns:a16="http://schemas.microsoft.com/office/drawing/2014/main" id="{D0EF96B3-7C1E-0450-33B9-639ADB1B9D95}"/>
              </a:ext>
            </a:extLst>
          </p:cNvPr>
          <p:cNvSpPr>
            <a:spLocks noChangeArrowheads="1"/>
          </p:cNvSpPr>
          <p:nvPr/>
        </p:nvSpPr>
        <p:spPr bwMode="auto">
          <a:xfrm>
            <a:off x="0" y="1587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16" name="Rectangle 7">
            <a:extLst>
              <a:ext uri="{FF2B5EF4-FFF2-40B4-BE49-F238E27FC236}">
                <a16:creationId xmlns:a16="http://schemas.microsoft.com/office/drawing/2014/main" id="{91F64BFC-244C-50E8-B967-DAA91A3F96AC}"/>
              </a:ext>
            </a:extLst>
          </p:cNvPr>
          <p:cNvSpPr>
            <a:spLocks noChangeArrowheads="1"/>
          </p:cNvSpPr>
          <p:nvPr/>
        </p:nvSpPr>
        <p:spPr bwMode="auto">
          <a:xfrm>
            <a:off x="657534" y="2284376"/>
            <a:ext cx="11266537" cy="41107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180340" marR="172085">
              <a:lnSpc>
                <a:spcPct val="150000"/>
              </a:lnSpc>
              <a:buNone/>
            </a:pPr>
            <a:r>
              <a:rPr lang="en-IN" sz="1600" dirty="0">
                <a:solidFill>
                  <a:schemeClr val="bg1"/>
                </a:solidFill>
                <a:effectLst/>
                <a:latin typeface="Times New Roman" panose="02020603050405020304" pitchFamily="18" charset="0"/>
                <a:ea typeface="Times New Roman" panose="02020603050405020304" pitchFamily="18" charset="0"/>
              </a:rPr>
              <a:t>  </a:t>
            </a:r>
            <a:r>
              <a:rPr lang="en-IN" sz="1600" b="1" dirty="0">
                <a:solidFill>
                  <a:schemeClr val="bg1"/>
                </a:solidFill>
                <a:effectLst/>
                <a:latin typeface="Times New Roman" panose="02020603050405020304" pitchFamily="18" charset="0"/>
                <a:ea typeface="Times New Roman" panose="02020603050405020304" pitchFamily="18" charset="0"/>
              </a:rPr>
              <a:t>Microsoft Power BI Documentation</a:t>
            </a:r>
            <a:endParaRPr lang="en-IN" sz="1600" dirty="0">
              <a:solidFill>
                <a:schemeClr val="bg1"/>
              </a:solidFill>
              <a:effectLst/>
              <a:latin typeface="Times New Roman" panose="02020603050405020304" pitchFamily="18" charset="0"/>
              <a:ea typeface="Times New Roman" panose="02020603050405020304" pitchFamily="18" charset="0"/>
            </a:endParaRPr>
          </a:p>
          <a:p>
            <a:pPr marL="342900" marR="172085" lvl="0" indent="-342900">
              <a:lnSpc>
                <a:spcPct val="150000"/>
              </a:lnSpc>
              <a:buSzPts val="1000"/>
              <a:buFont typeface="Symbol" panose="05050102010706020507" pitchFamily="18" charset="2"/>
              <a:buChar char=""/>
              <a:tabLst>
                <a:tab pos="457200" algn="l"/>
              </a:tabLst>
            </a:pPr>
            <a:r>
              <a:rPr lang="en-IN" sz="1600" dirty="0">
                <a:solidFill>
                  <a:schemeClr val="bg1"/>
                </a:solidFill>
                <a:effectLst/>
                <a:latin typeface="Times New Roman" panose="02020603050405020304" pitchFamily="18" charset="0"/>
                <a:ea typeface="Times New Roman" panose="02020603050405020304" pitchFamily="18" charset="0"/>
              </a:rPr>
              <a:t>Microsoft. (n.d.). </a:t>
            </a:r>
            <a:r>
              <a:rPr lang="en-IN" sz="1600" i="1" dirty="0">
                <a:solidFill>
                  <a:schemeClr val="bg1"/>
                </a:solidFill>
                <a:effectLst/>
                <a:latin typeface="Times New Roman" panose="02020603050405020304" pitchFamily="18" charset="0"/>
                <a:ea typeface="Times New Roman" panose="02020603050405020304" pitchFamily="18" charset="0"/>
              </a:rPr>
              <a:t>Power BI Documentation</a:t>
            </a:r>
            <a:r>
              <a:rPr lang="en-IN" sz="1600" dirty="0">
                <a:solidFill>
                  <a:schemeClr val="bg1"/>
                </a:solidFill>
                <a:effectLst/>
                <a:latin typeface="Times New Roman" panose="02020603050405020304" pitchFamily="18" charset="0"/>
                <a:ea typeface="Times New Roman" panose="02020603050405020304" pitchFamily="18" charset="0"/>
              </a:rPr>
              <a:t>. Retrieved from </a:t>
            </a:r>
            <a:r>
              <a:rPr lang="en-IN" sz="1600" u="sng" dirty="0">
                <a:solidFill>
                  <a:schemeClr val="bg1"/>
                </a:solidFill>
                <a:effectLst/>
                <a:latin typeface="Times New Roman" panose="02020603050405020304" pitchFamily="18" charset="0"/>
                <a:ea typeface="Times New Roman" panose="02020603050405020304" pitchFamily="18" charset="0"/>
                <a:hlinkClick r:id="rId5">
                  <a:extLst>
                    <a:ext uri="{A12FA001-AC4F-418D-AE19-62706E023703}">
                      <ahyp:hlinkClr xmlns:ahyp="http://schemas.microsoft.com/office/drawing/2018/hyperlinkcolor" val="tx"/>
                    </a:ext>
                  </a:extLst>
                </a:hlinkClick>
              </a:rPr>
              <a:t>https://docs.microsoft.com/en-us/power-bi/</a:t>
            </a:r>
            <a:endParaRPr lang="en-IN" sz="1600" dirty="0">
              <a:solidFill>
                <a:schemeClr val="bg1"/>
              </a:solidFill>
              <a:effectLst/>
              <a:latin typeface="Times New Roman" panose="02020603050405020304" pitchFamily="18" charset="0"/>
              <a:ea typeface="Times New Roman" panose="02020603050405020304" pitchFamily="18" charset="0"/>
            </a:endParaRPr>
          </a:p>
          <a:p>
            <a:pPr marL="180340" marR="172085">
              <a:lnSpc>
                <a:spcPct val="150000"/>
              </a:lnSpc>
              <a:buNone/>
            </a:pPr>
            <a:r>
              <a:rPr lang="en-IN" sz="1600" dirty="0">
                <a:solidFill>
                  <a:schemeClr val="bg1"/>
                </a:solidFill>
                <a:effectLst/>
                <a:latin typeface="Times New Roman" panose="02020603050405020304" pitchFamily="18" charset="0"/>
                <a:ea typeface="Times New Roman" panose="02020603050405020304" pitchFamily="18" charset="0"/>
              </a:rPr>
              <a:t>  </a:t>
            </a:r>
            <a:r>
              <a:rPr lang="en-IN" sz="1600" b="1" dirty="0">
                <a:solidFill>
                  <a:schemeClr val="bg1"/>
                </a:solidFill>
                <a:effectLst/>
                <a:latin typeface="Times New Roman" panose="02020603050405020304" pitchFamily="18" charset="0"/>
                <a:ea typeface="Times New Roman" panose="02020603050405020304" pitchFamily="18" charset="0"/>
              </a:rPr>
              <a:t>Spotify for Developers</a:t>
            </a:r>
            <a:endParaRPr lang="en-IN" sz="1600" dirty="0">
              <a:solidFill>
                <a:schemeClr val="bg1"/>
              </a:solidFill>
              <a:effectLst/>
              <a:latin typeface="Times New Roman" panose="02020603050405020304" pitchFamily="18" charset="0"/>
              <a:ea typeface="Times New Roman" panose="02020603050405020304" pitchFamily="18" charset="0"/>
            </a:endParaRPr>
          </a:p>
          <a:p>
            <a:pPr marL="342900" marR="172085" lvl="0" indent="-342900">
              <a:lnSpc>
                <a:spcPct val="150000"/>
              </a:lnSpc>
              <a:buSzPts val="1000"/>
              <a:buFont typeface="Symbol" panose="05050102010706020507" pitchFamily="18" charset="2"/>
              <a:buChar char=""/>
              <a:tabLst>
                <a:tab pos="457200" algn="l"/>
              </a:tabLst>
            </a:pPr>
            <a:r>
              <a:rPr lang="en-IN" sz="1600" dirty="0">
                <a:solidFill>
                  <a:schemeClr val="bg1"/>
                </a:solidFill>
                <a:effectLst/>
                <a:latin typeface="Times New Roman" panose="02020603050405020304" pitchFamily="18" charset="0"/>
                <a:ea typeface="Times New Roman" panose="02020603050405020304" pitchFamily="18" charset="0"/>
              </a:rPr>
              <a:t>Spotify. (n.d.). </a:t>
            </a:r>
            <a:r>
              <a:rPr lang="en-IN" sz="1600" i="1" dirty="0">
                <a:solidFill>
                  <a:schemeClr val="bg1"/>
                </a:solidFill>
                <a:effectLst/>
                <a:latin typeface="Times New Roman" panose="02020603050405020304" pitchFamily="18" charset="0"/>
                <a:ea typeface="Times New Roman" panose="02020603050405020304" pitchFamily="18" charset="0"/>
              </a:rPr>
              <a:t>Spotify Web API Reference</a:t>
            </a:r>
            <a:r>
              <a:rPr lang="en-IN" sz="1600" dirty="0">
                <a:solidFill>
                  <a:schemeClr val="bg1"/>
                </a:solidFill>
                <a:effectLst/>
                <a:latin typeface="Times New Roman" panose="02020603050405020304" pitchFamily="18" charset="0"/>
                <a:ea typeface="Times New Roman" panose="02020603050405020304" pitchFamily="18" charset="0"/>
              </a:rPr>
              <a:t>. Retrieved from </a:t>
            </a:r>
            <a:r>
              <a:rPr lang="en-IN" sz="1600" u="sng" dirty="0">
                <a:solidFill>
                  <a:schemeClr val="bg1"/>
                </a:solidFill>
                <a:effectLst/>
                <a:latin typeface="Times New Roman" panose="02020603050405020304" pitchFamily="18" charset="0"/>
                <a:ea typeface="Times New Roman" panose="02020603050405020304" pitchFamily="18" charset="0"/>
                <a:hlinkClick r:id="rId6">
                  <a:extLst>
                    <a:ext uri="{A12FA001-AC4F-418D-AE19-62706E023703}">
                      <ahyp:hlinkClr xmlns:ahyp="http://schemas.microsoft.com/office/drawing/2018/hyperlinkcolor" val="tx"/>
                    </a:ext>
                  </a:extLst>
                </a:hlinkClick>
              </a:rPr>
              <a:t>https://developer.spotify.com/documentation/web-api/</a:t>
            </a:r>
            <a:endParaRPr lang="en-IN" sz="1600" dirty="0">
              <a:solidFill>
                <a:schemeClr val="bg1"/>
              </a:solidFill>
              <a:effectLst/>
              <a:latin typeface="Times New Roman" panose="02020603050405020304" pitchFamily="18" charset="0"/>
              <a:ea typeface="Times New Roman" panose="02020603050405020304" pitchFamily="18" charset="0"/>
            </a:endParaRPr>
          </a:p>
          <a:p>
            <a:pPr marL="180340" marR="172085">
              <a:lnSpc>
                <a:spcPct val="150000"/>
              </a:lnSpc>
              <a:buNone/>
            </a:pPr>
            <a:r>
              <a:rPr lang="en-IN" sz="1600" dirty="0">
                <a:solidFill>
                  <a:schemeClr val="bg1"/>
                </a:solidFill>
                <a:effectLst/>
                <a:latin typeface="Times New Roman" panose="02020603050405020304" pitchFamily="18" charset="0"/>
                <a:ea typeface="Times New Roman" panose="02020603050405020304" pitchFamily="18" charset="0"/>
              </a:rPr>
              <a:t>  </a:t>
            </a:r>
            <a:r>
              <a:rPr lang="en-IN" sz="1600" b="1" dirty="0">
                <a:solidFill>
                  <a:schemeClr val="bg1"/>
                </a:solidFill>
                <a:effectLst/>
                <a:latin typeface="Times New Roman" panose="02020603050405020304" pitchFamily="18" charset="0"/>
                <a:ea typeface="Times New Roman" panose="02020603050405020304" pitchFamily="18" charset="0"/>
              </a:rPr>
              <a:t>DAX Guide</a:t>
            </a:r>
            <a:endParaRPr lang="en-IN" sz="1600" dirty="0">
              <a:solidFill>
                <a:schemeClr val="bg1"/>
              </a:solidFill>
              <a:effectLst/>
              <a:latin typeface="Times New Roman" panose="02020603050405020304" pitchFamily="18" charset="0"/>
              <a:ea typeface="Times New Roman" panose="02020603050405020304" pitchFamily="18" charset="0"/>
            </a:endParaRPr>
          </a:p>
          <a:p>
            <a:pPr marL="342900" marR="172085" lvl="0" indent="-342900">
              <a:lnSpc>
                <a:spcPct val="150000"/>
              </a:lnSpc>
              <a:buSzPts val="1000"/>
              <a:buFont typeface="Symbol" panose="05050102010706020507" pitchFamily="18" charset="2"/>
              <a:buChar char=""/>
              <a:tabLst>
                <a:tab pos="457200" algn="l"/>
              </a:tabLst>
            </a:pPr>
            <a:r>
              <a:rPr lang="en-IN" sz="1600" dirty="0">
                <a:solidFill>
                  <a:schemeClr val="bg1"/>
                </a:solidFill>
                <a:effectLst/>
                <a:latin typeface="Times New Roman" panose="02020603050405020304" pitchFamily="18" charset="0"/>
                <a:ea typeface="Times New Roman" panose="02020603050405020304" pitchFamily="18" charset="0"/>
              </a:rPr>
              <a:t>SQLBI. (n.d.). </a:t>
            </a:r>
            <a:r>
              <a:rPr lang="en-IN" sz="1600" i="1" dirty="0">
                <a:solidFill>
                  <a:schemeClr val="bg1"/>
                </a:solidFill>
                <a:effectLst/>
                <a:latin typeface="Times New Roman" panose="02020603050405020304" pitchFamily="18" charset="0"/>
                <a:ea typeface="Times New Roman" panose="02020603050405020304" pitchFamily="18" charset="0"/>
              </a:rPr>
              <a:t>DAX Guide</a:t>
            </a:r>
            <a:r>
              <a:rPr lang="en-IN" sz="1600" dirty="0">
                <a:solidFill>
                  <a:schemeClr val="bg1"/>
                </a:solidFill>
                <a:effectLst/>
                <a:latin typeface="Times New Roman" panose="02020603050405020304" pitchFamily="18" charset="0"/>
                <a:ea typeface="Times New Roman" panose="02020603050405020304" pitchFamily="18" charset="0"/>
              </a:rPr>
              <a:t>. Retrieved from </a:t>
            </a:r>
            <a:r>
              <a:rPr lang="en-IN" sz="1600" u="sng" dirty="0">
                <a:solidFill>
                  <a:schemeClr val="bg1"/>
                </a:solidFill>
                <a:effectLst/>
                <a:latin typeface="Times New Roman" panose="02020603050405020304" pitchFamily="18" charset="0"/>
                <a:ea typeface="Times New Roman" panose="02020603050405020304" pitchFamily="18" charset="0"/>
                <a:hlinkClick r:id="rId7">
                  <a:extLst>
                    <a:ext uri="{A12FA001-AC4F-418D-AE19-62706E023703}">
                      <ahyp:hlinkClr xmlns:ahyp="http://schemas.microsoft.com/office/drawing/2018/hyperlinkcolor" val="tx"/>
                    </a:ext>
                  </a:extLst>
                </a:hlinkClick>
              </a:rPr>
              <a:t>https://dax.guide/</a:t>
            </a:r>
            <a:endParaRPr lang="en-IN" sz="1600" dirty="0">
              <a:solidFill>
                <a:schemeClr val="bg1"/>
              </a:solidFill>
              <a:effectLst/>
              <a:latin typeface="Times New Roman" panose="02020603050405020304" pitchFamily="18" charset="0"/>
              <a:ea typeface="Times New Roman" panose="02020603050405020304" pitchFamily="18" charset="0"/>
            </a:endParaRPr>
          </a:p>
          <a:p>
            <a:pPr marL="180340" marR="172085">
              <a:lnSpc>
                <a:spcPct val="150000"/>
              </a:lnSpc>
              <a:buNone/>
            </a:pPr>
            <a:r>
              <a:rPr lang="en-IN" sz="1600" dirty="0">
                <a:solidFill>
                  <a:schemeClr val="bg1"/>
                </a:solidFill>
                <a:effectLst/>
                <a:latin typeface="Times New Roman" panose="02020603050405020304" pitchFamily="18" charset="0"/>
                <a:ea typeface="Times New Roman" panose="02020603050405020304" pitchFamily="18" charset="0"/>
              </a:rPr>
              <a:t>  </a:t>
            </a:r>
            <a:r>
              <a:rPr lang="en-IN" sz="1600" b="1" dirty="0">
                <a:solidFill>
                  <a:schemeClr val="bg1"/>
                </a:solidFill>
                <a:effectLst/>
                <a:latin typeface="Times New Roman" panose="02020603050405020304" pitchFamily="18" charset="0"/>
                <a:ea typeface="Times New Roman" panose="02020603050405020304" pitchFamily="18" charset="0"/>
              </a:rPr>
              <a:t>Data Science for Business</a:t>
            </a:r>
            <a:endParaRPr lang="en-IN" sz="1600" dirty="0">
              <a:solidFill>
                <a:schemeClr val="bg1"/>
              </a:solidFill>
              <a:effectLst/>
              <a:latin typeface="Times New Roman" panose="02020603050405020304" pitchFamily="18" charset="0"/>
              <a:ea typeface="Times New Roman" panose="02020603050405020304" pitchFamily="18" charset="0"/>
            </a:endParaRPr>
          </a:p>
          <a:p>
            <a:pPr marL="342900" marR="172085" lvl="0" indent="-342900">
              <a:lnSpc>
                <a:spcPct val="150000"/>
              </a:lnSpc>
              <a:buSzPts val="1000"/>
              <a:buFont typeface="Symbol" panose="05050102010706020507" pitchFamily="18" charset="2"/>
              <a:buChar char=""/>
              <a:tabLst>
                <a:tab pos="457200" algn="l"/>
              </a:tabLst>
            </a:pPr>
            <a:r>
              <a:rPr lang="en-IN" sz="1600" dirty="0">
                <a:solidFill>
                  <a:schemeClr val="bg1"/>
                </a:solidFill>
                <a:effectLst/>
                <a:latin typeface="Times New Roman" panose="02020603050405020304" pitchFamily="18" charset="0"/>
                <a:ea typeface="Times New Roman" panose="02020603050405020304" pitchFamily="18" charset="0"/>
              </a:rPr>
              <a:t>Provost, F., &amp; Fawcett, T. (2013). </a:t>
            </a:r>
            <a:r>
              <a:rPr lang="en-IN" sz="1600" i="1" dirty="0">
                <a:solidFill>
                  <a:schemeClr val="bg1"/>
                </a:solidFill>
                <a:effectLst/>
                <a:latin typeface="Times New Roman" panose="02020603050405020304" pitchFamily="18" charset="0"/>
                <a:ea typeface="Times New Roman" panose="02020603050405020304" pitchFamily="18" charset="0"/>
              </a:rPr>
              <a:t>Data Science for Business: What You Need to Know about Data Mining and Data-Analytic Thinking</a:t>
            </a:r>
            <a:r>
              <a:rPr lang="en-IN" sz="1600" dirty="0">
                <a:solidFill>
                  <a:schemeClr val="bg1"/>
                </a:solidFill>
                <a:effectLst/>
                <a:latin typeface="Times New Roman" panose="02020603050405020304" pitchFamily="18" charset="0"/>
                <a:ea typeface="Times New Roman" panose="02020603050405020304" pitchFamily="18" charset="0"/>
              </a:rPr>
              <a:t>. O'Reilly Media.</a:t>
            </a:r>
          </a:p>
          <a:p>
            <a:pPr marL="180340" marR="172085">
              <a:lnSpc>
                <a:spcPct val="150000"/>
              </a:lnSpc>
              <a:buNone/>
            </a:pPr>
            <a:r>
              <a:rPr lang="en-IN" sz="1600" dirty="0">
                <a:solidFill>
                  <a:schemeClr val="bg1"/>
                </a:solidFill>
                <a:effectLst/>
                <a:latin typeface="Times New Roman" panose="02020603050405020304" pitchFamily="18" charset="0"/>
                <a:ea typeface="Times New Roman" panose="02020603050405020304" pitchFamily="18" charset="0"/>
              </a:rPr>
              <a:t>  </a:t>
            </a:r>
            <a:r>
              <a:rPr lang="en-IN" sz="1600" b="1" dirty="0">
                <a:solidFill>
                  <a:schemeClr val="bg1"/>
                </a:solidFill>
                <a:effectLst/>
                <a:latin typeface="Times New Roman" panose="02020603050405020304" pitchFamily="18" charset="0"/>
                <a:ea typeface="Times New Roman" panose="02020603050405020304" pitchFamily="18" charset="0"/>
              </a:rPr>
              <a:t>Power Query Documentation</a:t>
            </a:r>
            <a:endParaRPr lang="en-IN" sz="1600" dirty="0">
              <a:solidFill>
                <a:schemeClr val="bg1"/>
              </a:solidFill>
              <a:effectLst/>
              <a:latin typeface="Times New Roman" panose="02020603050405020304" pitchFamily="18" charset="0"/>
              <a:ea typeface="Times New Roman" panose="02020603050405020304" pitchFamily="18" charset="0"/>
            </a:endParaRPr>
          </a:p>
          <a:p>
            <a:pPr marL="342900" marR="172085" lvl="0" indent="-342900">
              <a:lnSpc>
                <a:spcPct val="150000"/>
              </a:lnSpc>
              <a:buSzPts val="1000"/>
              <a:buFont typeface="Symbol" panose="05050102010706020507" pitchFamily="18" charset="2"/>
              <a:buChar char=""/>
              <a:tabLst>
                <a:tab pos="457200" algn="l"/>
              </a:tabLst>
            </a:pPr>
            <a:r>
              <a:rPr lang="en-IN" sz="1600" dirty="0">
                <a:solidFill>
                  <a:schemeClr val="bg1"/>
                </a:solidFill>
                <a:effectLst/>
                <a:latin typeface="Times New Roman" panose="02020603050405020304" pitchFamily="18" charset="0"/>
                <a:ea typeface="Times New Roman" panose="02020603050405020304" pitchFamily="18" charset="0"/>
              </a:rPr>
              <a:t>Microsoft. (n.d.). </a:t>
            </a:r>
            <a:r>
              <a:rPr lang="en-IN" sz="1600" i="1" dirty="0">
                <a:solidFill>
                  <a:schemeClr val="bg1"/>
                </a:solidFill>
                <a:effectLst/>
                <a:latin typeface="Times New Roman" panose="02020603050405020304" pitchFamily="18" charset="0"/>
                <a:ea typeface="Times New Roman" panose="02020603050405020304" pitchFamily="18" charset="0"/>
              </a:rPr>
              <a:t>Power Query Documentation</a:t>
            </a:r>
            <a:r>
              <a:rPr lang="en-IN" sz="1600" dirty="0">
                <a:solidFill>
                  <a:schemeClr val="bg1"/>
                </a:solidFill>
                <a:effectLst/>
                <a:latin typeface="Times New Roman" panose="02020603050405020304" pitchFamily="18" charset="0"/>
                <a:ea typeface="Times New Roman" panose="02020603050405020304" pitchFamily="18" charset="0"/>
              </a:rPr>
              <a:t>. Retrieved from </a:t>
            </a:r>
            <a:r>
              <a:rPr lang="en-IN" sz="1600" u="sng" dirty="0">
                <a:solidFill>
                  <a:schemeClr val="bg1"/>
                </a:solidFill>
                <a:effectLst/>
                <a:latin typeface="Times New Roman" panose="02020603050405020304" pitchFamily="18" charset="0"/>
                <a:ea typeface="Times New Roman" panose="02020603050405020304" pitchFamily="18" charset="0"/>
                <a:hlinkClick r:id="rId8">
                  <a:extLst>
                    <a:ext uri="{A12FA001-AC4F-418D-AE19-62706E023703}">
                      <ahyp:hlinkClr xmlns:ahyp="http://schemas.microsoft.com/office/drawing/2018/hyperlinkcolor" val="tx"/>
                    </a:ext>
                  </a:extLst>
                </a:hlinkClick>
              </a:rPr>
              <a:t>https://docs.microsoft.com/en-us/power-query/</a:t>
            </a:r>
            <a:endParaRPr lang="en-IN" sz="1600" dirty="0">
              <a:solidFill>
                <a:schemeClr val="bg1"/>
              </a:solidFill>
              <a:effectLst/>
              <a:latin typeface="Times New Roman" panose="02020603050405020304" pitchFamily="18" charset="0"/>
              <a:ea typeface="Times New Roman" panose="02020603050405020304" pitchFamily="18" charset="0"/>
            </a:endParaRPr>
          </a:p>
        </p:txBody>
      </p:sp>
      <p:sp>
        <p:nvSpPr>
          <p:cNvPr id="18" name="Rectangle 9">
            <a:extLst>
              <a:ext uri="{FF2B5EF4-FFF2-40B4-BE49-F238E27FC236}">
                <a16:creationId xmlns:a16="http://schemas.microsoft.com/office/drawing/2014/main" id="{6DE57349-C2CB-9DD6-4DA9-0E97648A795E}"/>
              </a:ext>
            </a:extLst>
          </p:cNvPr>
          <p:cNvSpPr>
            <a:spLocks noChangeArrowheads="1"/>
          </p:cNvSpPr>
          <p:nvPr/>
        </p:nvSpPr>
        <p:spPr bwMode="auto">
          <a:xfrm>
            <a:off x="1558413" y="3252583"/>
            <a:ext cx="583544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IN"/>
          </a:p>
        </p:txBody>
      </p:sp>
    </p:spTree>
    <p:extLst>
      <p:ext uri="{BB962C8B-B14F-4D97-AF65-F5344CB8AC3E}">
        <p14:creationId xmlns:p14="http://schemas.microsoft.com/office/powerpoint/2010/main" val="32792111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40162B-AF79-6C6A-9DB9-32B4917CC560}"/>
            </a:ext>
          </a:extLst>
        </p:cNvPr>
        <p:cNvGrpSpPr/>
        <p:nvPr/>
      </p:nvGrpSpPr>
      <p:grpSpPr>
        <a:xfrm>
          <a:off x="0" y="0"/>
          <a:ext cx="0" cy="0"/>
          <a:chOff x="0" y="0"/>
          <a:chExt cx="0" cy="0"/>
        </a:xfrm>
      </p:grpSpPr>
      <p:grpSp>
        <p:nvGrpSpPr>
          <p:cNvPr id="4" name="Group 3">
            <a:extLst>
              <a:ext uri="{FF2B5EF4-FFF2-40B4-BE49-F238E27FC236}">
                <a16:creationId xmlns:a16="http://schemas.microsoft.com/office/drawing/2014/main" id="{0AF8B9AA-89E0-E754-C799-E6A5D0C77F4B}"/>
              </a:ext>
            </a:extLst>
          </p:cNvPr>
          <p:cNvGrpSpPr/>
          <p:nvPr/>
        </p:nvGrpSpPr>
        <p:grpSpPr>
          <a:xfrm>
            <a:off x="0" y="-21918"/>
            <a:ext cx="12192000" cy="6858000"/>
            <a:chOff x="0" y="0"/>
            <a:chExt cx="12192000" cy="6858000"/>
          </a:xfrm>
        </p:grpSpPr>
        <p:sp>
          <p:nvSpPr>
            <p:cNvPr id="5" name="Rectangle 4">
              <a:extLst>
                <a:ext uri="{FF2B5EF4-FFF2-40B4-BE49-F238E27FC236}">
                  <a16:creationId xmlns:a16="http://schemas.microsoft.com/office/drawing/2014/main" id="{4B7D1534-FC70-96C2-3EA3-B28B78AF882F}"/>
                </a:ext>
              </a:extLst>
            </p:cNvPr>
            <p:cNvSpPr/>
            <p:nvPr/>
          </p:nvSpPr>
          <p:spPr>
            <a:xfrm>
              <a:off x="0" y="0"/>
              <a:ext cx="12192000" cy="6858000"/>
            </a:xfrm>
            <a:prstGeom prst="rect">
              <a:avLst/>
            </a:prstGeom>
            <a:gradFill flip="none" rotWithShape="1">
              <a:gsLst>
                <a:gs pos="8000">
                  <a:srgbClr val="2ACC39">
                    <a:lumMod val="76000"/>
                  </a:srgbClr>
                </a:gs>
                <a:gs pos="42000">
                  <a:schemeClr val="tx1">
                    <a:lumMod val="93000"/>
                    <a:lumOff val="7000"/>
                  </a:schemeClr>
                </a:gs>
                <a:gs pos="68000">
                  <a:srgbClr val="2ACC39">
                    <a:alpha val="93000"/>
                    <a:lumMod val="69000"/>
                  </a:srgbClr>
                </a:gs>
                <a:gs pos="90000">
                  <a:schemeClr val="tx1">
                    <a:lumMod val="87000"/>
                    <a:lumOff val="13000"/>
                  </a:schemeClr>
                </a:gs>
              </a:gsLst>
              <a:lin ang="27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6" name="Rectangle 5">
              <a:extLst>
                <a:ext uri="{FF2B5EF4-FFF2-40B4-BE49-F238E27FC236}">
                  <a16:creationId xmlns:a16="http://schemas.microsoft.com/office/drawing/2014/main" id="{A5FABA13-64D7-C9D9-F399-EB069566AB34}"/>
                </a:ext>
              </a:extLst>
            </p:cNvPr>
            <p:cNvSpPr/>
            <p:nvPr/>
          </p:nvSpPr>
          <p:spPr>
            <a:xfrm>
              <a:off x="0" y="0"/>
              <a:ext cx="12192000" cy="825908"/>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7" name="Picture 6">
              <a:extLst>
                <a:ext uri="{FF2B5EF4-FFF2-40B4-BE49-F238E27FC236}">
                  <a16:creationId xmlns:a16="http://schemas.microsoft.com/office/drawing/2014/main" id="{3E2790E1-AB4B-18A0-B3D1-9CB43494FC28}"/>
                </a:ext>
              </a:extLst>
            </p:cNvPr>
            <p:cNvPicPr>
              <a:picLocks noChangeAspect="1"/>
            </p:cNvPicPr>
            <p:nvPr/>
          </p:nvPicPr>
          <p:blipFill>
            <a:blip r:embed="rId2">
              <a:extLst>
                <a:ext uri="{28A0092B-C50C-407E-A947-70E740481C1C}">
                  <a14:useLocalDpi xmlns:a14="http://schemas.microsoft.com/office/drawing/2010/main" val="0"/>
                </a:ext>
              </a:extLst>
            </a:blip>
            <a:srcRect l="35807" t="37634" r="35591" b="35879"/>
            <a:stretch/>
          </p:blipFill>
          <p:spPr>
            <a:xfrm>
              <a:off x="0" y="39566"/>
              <a:ext cx="1111044" cy="771674"/>
            </a:xfrm>
            <a:prstGeom prst="rect">
              <a:avLst/>
            </a:prstGeom>
          </p:spPr>
        </p:pic>
        <p:pic>
          <p:nvPicPr>
            <p:cNvPr id="8" name="Picture 7">
              <a:extLst>
                <a:ext uri="{FF2B5EF4-FFF2-40B4-BE49-F238E27FC236}">
                  <a16:creationId xmlns:a16="http://schemas.microsoft.com/office/drawing/2014/main" id="{E560BAE6-EBF8-373F-4ABB-8CCF82A76A08}"/>
                </a:ext>
              </a:extLst>
            </p:cNvPr>
            <p:cNvPicPr>
              <a:picLocks noChangeAspect="1"/>
            </p:cNvPicPr>
            <p:nvPr/>
          </p:nvPicPr>
          <p:blipFill>
            <a:blip r:embed="rId3">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Lst>
            </a:blip>
            <a:srcRect l="32338" t="13039"/>
            <a:stretch/>
          </p:blipFill>
          <p:spPr>
            <a:xfrm>
              <a:off x="922776" y="206476"/>
              <a:ext cx="1283836" cy="495931"/>
            </a:xfrm>
            <a:prstGeom prst="rect">
              <a:avLst/>
            </a:prstGeom>
          </p:spPr>
        </p:pic>
      </p:grpSp>
      <p:sp>
        <p:nvSpPr>
          <p:cNvPr id="2" name="Title 1">
            <a:extLst>
              <a:ext uri="{FF2B5EF4-FFF2-40B4-BE49-F238E27FC236}">
                <a16:creationId xmlns:a16="http://schemas.microsoft.com/office/drawing/2014/main" id="{85447694-FA94-9ED7-B4D3-4642204E4DDC}"/>
              </a:ext>
            </a:extLst>
          </p:cNvPr>
          <p:cNvSpPr>
            <a:spLocks noGrp="1"/>
          </p:cNvSpPr>
          <p:nvPr>
            <p:ph type="title"/>
          </p:nvPr>
        </p:nvSpPr>
        <p:spPr>
          <a:xfrm>
            <a:off x="570271" y="1071476"/>
            <a:ext cx="10783529" cy="988281"/>
          </a:xfrm>
        </p:spPr>
        <p:txBody>
          <a:bodyPr/>
          <a:lstStyle/>
          <a:p>
            <a:r>
              <a:rPr lang="en-US" b="1" dirty="0">
                <a:solidFill>
                  <a:schemeClr val="bg1"/>
                </a:solidFill>
              </a:rPr>
              <a:t>Web References </a:t>
            </a:r>
            <a:endParaRPr lang="en-IN" b="1" dirty="0">
              <a:solidFill>
                <a:schemeClr val="bg1"/>
              </a:solidFill>
            </a:endParaRPr>
          </a:p>
        </p:txBody>
      </p:sp>
      <p:sp>
        <p:nvSpPr>
          <p:cNvPr id="37" name="Rectangle 29">
            <a:extLst>
              <a:ext uri="{FF2B5EF4-FFF2-40B4-BE49-F238E27FC236}">
                <a16:creationId xmlns:a16="http://schemas.microsoft.com/office/drawing/2014/main" id="{ABEF04F7-9B3B-6F9B-787C-637D47F20B4F}"/>
              </a:ext>
            </a:extLst>
          </p:cNvPr>
          <p:cNvSpPr>
            <a:spLocks noChangeArrowheads="1"/>
          </p:cNvSpPr>
          <p:nvPr/>
        </p:nvSpPr>
        <p:spPr bwMode="auto">
          <a:xfrm>
            <a:off x="0" y="21918"/>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38" name="Rectangle 30">
            <a:extLst>
              <a:ext uri="{FF2B5EF4-FFF2-40B4-BE49-F238E27FC236}">
                <a16:creationId xmlns:a16="http://schemas.microsoft.com/office/drawing/2014/main" id="{D445E204-32B8-512F-DA2C-AF916F3771FC}"/>
              </a:ext>
            </a:extLst>
          </p:cNvPr>
          <p:cNvSpPr>
            <a:spLocks noChangeArrowheads="1"/>
          </p:cNvSpPr>
          <p:nvPr/>
        </p:nvSpPr>
        <p:spPr bwMode="auto">
          <a:xfrm>
            <a:off x="0" y="1587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18" name="Rectangle 9">
            <a:extLst>
              <a:ext uri="{FF2B5EF4-FFF2-40B4-BE49-F238E27FC236}">
                <a16:creationId xmlns:a16="http://schemas.microsoft.com/office/drawing/2014/main" id="{2D1CCE7E-F7B4-9640-185B-CE011C535E0F}"/>
              </a:ext>
            </a:extLst>
          </p:cNvPr>
          <p:cNvSpPr>
            <a:spLocks noChangeArrowheads="1"/>
          </p:cNvSpPr>
          <p:nvPr/>
        </p:nvSpPr>
        <p:spPr bwMode="auto">
          <a:xfrm>
            <a:off x="1558413" y="3252583"/>
            <a:ext cx="583544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IN"/>
          </a:p>
        </p:txBody>
      </p:sp>
      <p:sp>
        <p:nvSpPr>
          <p:cNvPr id="9" name="Rectangle 2">
            <a:extLst>
              <a:ext uri="{FF2B5EF4-FFF2-40B4-BE49-F238E27FC236}">
                <a16:creationId xmlns:a16="http://schemas.microsoft.com/office/drawing/2014/main" id="{767ADD29-CCD9-2C97-4D57-DA023742BA0C}"/>
              </a:ext>
            </a:extLst>
          </p:cNvPr>
          <p:cNvSpPr>
            <a:spLocks noChangeArrowheads="1"/>
          </p:cNvSpPr>
          <p:nvPr/>
        </p:nvSpPr>
        <p:spPr bwMode="auto">
          <a:xfrm>
            <a:off x="703004" y="2267532"/>
            <a:ext cx="11282517" cy="37805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AutoNum type="arabicPeriod"/>
              <a:tabLst/>
            </a:pPr>
            <a:r>
              <a:rPr kumimoji="0" lang="en-US" altLang="en-US" sz="1800" b="1" i="0" u="none" strike="noStrike" cap="none" normalizeH="0" baseline="0" dirty="0">
                <a:ln>
                  <a:noFill/>
                </a:ln>
                <a:solidFill>
                  <a:schemeClr val="bg1"/>
                </a:solidFill>
                <a:effectLst/>
                <a:latin typeface="Arial" panose="020B0604020202020204" pitchFamily="34" charset="0"/>
              </a:rPr>
              <a:t>Spotify Dashboard using Power BI</a:t>
            </a:r>
            <a:r>
              <a:rPr kumimoji="0" lang="en-US" altLang="en-US" sz="1800" b="0" i="0" u="none" strike="noStrike" cap="none" normalizeH="0" baseline="0" dirty="0">
                <a:ln>
                  <a:noFill/>
                </a:ln>
                <a:solidFill>
                  <a:schemeClr val="bg1"/>
                </a:solidFill>
                <a:effectLst/>
                <a:latin typeface="Arial" panose="020B0604020202020204" pitchFamily="34" charset="0"/>
              </a:rPr>
              <a:t> – Analyzes the most streamed songs using Power BI.</a:t>
            </a:r>
            <a:br>
              <a:rPr kumimoji="0" lang="en-US" altLang="en-US" sz="1800" b="0" i="0" u="none" strike="noStrike" cap="none" normalizeH="0" baseline="0" dirty="0">
                <a:ln>
                  <a:noFill/>
                </a:ln>
                <a:solidFill>
                  <a:schemeClr val="bg1"/>
                </a:solidFill>
                <a:effectLst/>
                <a:latin typeface="Arial" panose="020B0604020202020204" pitchFamily="34" charset="0"/>
              </a:rPr>
            </a:br>
            <a:r>
              <a:rPr kumimoji="0" lang="en-US" altLang="en-US" sz="1800" b="0" i="0" u="none" strike="noStrike" cap="none" normalizeH="0" baseline="0" dirty="0">
                <a:ln>
                  <a:noFill/>
                </a:ln>
                <a:solidFill>
                  <a:schemeClr val="bg1"/>
                </a:solidFill>
                <a:effectLst/>
                <a:latin typeface="Arial" panose="020B0604020202020204" pitchFamily="34" charset="0"/>
                <a:hlinkClick r:id="rId5">
                  <a:extLst>
                    <a:ext uri="{A12FA001-AC4F-418D-AE19-62706E023703}">
                      <ahyp:hlinkClr xmlns:ahyp="http://schemas.microsoft.com/office/drawing/2018/hyperlinkcolor" val="tx"/>
                    </a:ext>
                  </a:extLst>
                </a:hlinkClick>
              </a:rPr>
              <a:t>GitHub Link</a:t>
            </a:r>
            <a:endParaRPr kumimoji="0" lang="en-US" altLang="en-US" sz="18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50000"/>
              </a:lnSpc>
              <a:spcBef>
                <a:spcPct val="0"/>
              </a:spcBef>
              <a:spcAft>
                <a:spcPct val="0"/>
              </a:spcAft>
              <a:buClrTx/>
              <a:buSzTx/>
              <a:buFontTx/>
              <a:buAutoNum type="arabicPeriod" startAt="2"/>
              <a:tabLst/>
            </a:pPr>
            <a:r>
              <a:rPr kumimoji="0" lang="en-US" altLang="en-US" sz="1800" b="1" i="0" u="none" strike="noStrike" cap="none" normalizeH="0" baseline="0" dirty="0">
                <a:ln>
                  <a:noFill/>
                </a:ln>
                <a:solidFill>
                  <a:schemeClr val="bg1"/>
                </a:solidFill>
                <a:effectLst/>
                <a:latin typeface="Arial" panose="020B0604020202020204" pitchFamily="34" charset="0"/>
              </a:rPr>
              <a:t>Power BI Project Tutorial | Spotify Dashboard</a:t>
            </a:r>
            <a:r>
              <a:rPr kumimoji="0" lang="en-US" altLang="en-US" sz="1800" b="0" i="0" u="none" strike="noStrike" cap="none" normalizeH="0" baseline="0" dirty="0">
                <a:ln>
                  <a:noFill/>
                </a:ln>
                <a:solidFill>
                  <a:schemeClr val="bg1"/>
                </a:solidFill>
                <a:effectLst/>
                <a:latin typeface="Arial" panose="020B0604020202020204" pitchFamily="34" charset="0"/>
              </a:rPr>
              <a:t> – Step-by-step tutorial for creating a Spotify dashboard.</a:t>
            </a:r>
            <a:br>
              <a:rPr kumimoji="0" lang="en-US" altLang="en-US" sz="1800" b="0" i="0" u="none" strike="noStrike" cap="none" normalizeH="0" baseline="0" dirty="0">
                <a:ln>
                  <a:noFill/>
                </a:ln>
                <a:solidFill>
                  <a:schemeClr val="bg1"/>
                </a:solidFill>
                <a:effectLst/>
                <a:latin typeface="Arial" panose="020B0604020202020204" pitchFamily="34" charset="0"/>
              </a:rPr>
            </a:br>
            <a:r>
              <a:rPr kumimoji="0" lang="en-US" altLang="en-US" sz="1800" b="0" i="0" u="none" strike="noStrike" cap="none" normalizeH="0" baseline="0" dirty="0">
                <a:ln>
                  <a:noFill/>
                </a:ln>
                <a:solidFill>
                  <a:schemeClr val="bg1"/>
                </a:solidFill>
                <a:effectLst/>
                <a:latin typeface="Arial" panose="020B0604020202020204" pitchFamily="34" charset="0"/>
                <a:hlinkClick r:id="rId6">
                  <a:extLst>
                    <a:ext uri="{A12FA001-AC4F-418D-AE19-62706E023703}">
                      <ahyp:hlinkClr xmlns:ahyp="http://schemas.microsoft.com/office/drawing/2018/hyperlinkcolor" val="tx"/>
                    </a:ext>
                  </a:extLst>
                </a:hlinkClick>
              </a:rPr>
              <a:t>YouTube Link</a:t>
            </a:r>
            <a:endParaRPr kumimoji="0" lang="en-US" altLang="en-US" sz="18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50000"/>
              </a:lnSpc>
              <a:spcBef>
                <a:spcPct val="0"/>
              </a:spcBef>
              <a:spcAft>
                <a:spcPct val="0"/>
              </a:spcAft>
              <a:buClrTx/>
              <a:buSzTx/>
              <a:buFontTx/>
              <a:buAutoNum type="arabicPeriod" startAt="3"/>
              <a:tabLst/>
            </a:pPr>
            <a:r>
              <a:rPr kumimoji="0" lang="en-US" altLang="en-US" sz="1800" b="1" i="0" u="none" strike="noStrike" cap="none" normalizeH="0" baseline="0" dirty="0">
                <a:ln>
                  <a:noFill/>
                </a:ln>
                <a:solidFill>
                  <a:schemeClr val="bg1"/>
                </a:solidFill>
                <a:effectLst/>
                <a:latin typeface="Arial" panose="020B0604020202020204" pitchFamily="34" charset="0"/>
              </a:rPr>
              <a:t>DIY Spotify Wrapped With Power BI</a:t>
            </a:r>
            <a:r>
              <a:rPr kumimoji="0" lang="en-US" altLang="en-US" sz="1800" b="0" i="0" u="none" strike="noStrike" cap="none" normalizeH="0" baseline="0" dirty="0">
                <a:ln>
                  <a:noFill/>
                </a:ln>
                <a:solidFill>
                  <a:schemeClr val="bg1"/>
                </a:solidFill>
                <a:effectLst/>
                <a:latin typeface="Arial" panose="020B0604020202020204" pitchFamily="34" charset="0"/>
              </a:rPr>
              <a:t> – Analyzing personal Spotify streaming data with Power BI.</a:t>
            </a:r>
            <a:br>
              <a:rPr kumimoji="0" lang="en-US" altLang="en-US" sz="1800" b="0" i="0" u="none" strike="noStrike" cap="none" normalizeH="0" baseline="0" dirty="0">
                <a:ln>
                  <a:noFill/>
                </a:ln>
                <a:solidFill>
                  <a:schemeClr val="bg1"/>
                </a:solidFill>
                <a:effectLst/>
                <a:latin typeface="Arial" panose="020B0604020202020204" pitchFamily="34" charset="0"/>
              </a:rPr>
            </a:br>
            <a:r>
              <a:rPr kumimoji="0" lang="en-US" altLang="en-US" sz="1800" b="0" i="0" u="none" strike="noStrike" cap="none" normalizeH="0" baseline="0" dirty="0">
                <a:ln>
                  <a:noFill/>
                </a:ln>
                <a:solidFill>
                  <a:schemeClr val="bg1"/>
                </a:solidFill>
                <a:effectLst/>
                <a:latin typeface="Arial" panose="020B0604020202020204" pitchFamily="34" charset="0"/>
                <a:hlinkClick r:id="rId7">
                  <a:extLst>
                    <a:ext uri="{A12FA001-AC4F-418D-AE19-62706E023703}">
                      <ahyp:hlinkClr xmlns:ahyp="http://schemas.microsoft.com/office/drawing/2018/hyperlinkcolor" val="tx"/>
                    </a:ext>
                  </a:extLst>
                </a:hlinkClick>
              </a:rPr>
              <a:t>Blog Link</a:t>
            </a:r>
            <a:endParaRPr kumimoji="0" lang="en-US" altLang="en-US" sz="18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50000"/>
              </a:lnSpc>
              <a:spcBef>
                <a:spcPct val="0"/>
              </a:spcBef>
              <a:spcAft>
                <a:spcPct val="0"/>
              </a:spcAft>
              <a:buClrTx/>
              <a:buSzTx/>
              <a:buFontTx/>
              <a:buAutoNum type="arabicPeriod" startAt="4"/>
              <a:tabLst/>
            </a:pPr>
            <a:r>
              <a:rPr kumimoji="0" lang="en-US" altLang="en-US" sz="1800" b="1" i="0" u="none" strike="noStrike" cap="none" normalizeH="0" baseline="0" dirty="0">
                <a:ln>
                  <a:noFill/>
                </a:ln>
                <a:solidFill>
                  <a:schemeClr val="bg1"/>
                </a:solidFill>
                <a:effectLst/>
                <a:latin typeface="Arial" panose="020B0604020202020204" pitchFamily="34" charset="0"/>
              </a:rPr>
              <a:t>Power BI and Spotify - A Match Made in Heaven</a:t>
            </a:r>
            <a:r>
              <a:rPr kumimoji="0" lang="en-US" altLang="en-US" sz="1800" b="0" i="0" u="none" strike="noStrike" cap="none" normalizeH="0" baseline="0" dirty="0">
                <a:ln>
                  <a:noFill/>
                </a:ln>
                <a:solidFill>
                  <a:schemeClr val="bg1"/>
                </a:solidFill>
                <a:effectLst/>
                <a:latin typeface="Arial" panose="020B0604020202020204" pitchFamily="34" charset="0"/>
              </a:rPr>
              <a:t> – Visualizing Spotify streaming behavior using Power BI.</a:t>
            </a:r>
            <a:br>
              <a:rPr kumimoji="0" lang="en-US" altLang="en-US" sz="1800" b="0" i="0" u="none" strike="noStrike" cap="none" normalizeH="0" baseline="0" dirty="0">
                <a:ln>
                  <a:noFill/>
                </a:ln>
                <a:solidFill>
                  <a:schemeClr val="bg1"/>
                </a:solidFill>
                <a:effectLst/>
                <a:latin typeface="Arial" panose="020B0604020202020204" pitchFamily="34" charset="0"/>
              </a:rPr>
            </a:br>
            <a:r>
              <a:rPr kumimoji="0" lang="en-US" altLang="en-US" sz="1800" b="0" i="0" u="none" strike="noStrike" cap="none" normalizeH="0" baseline="0" dirty="0">
                <a:ln>
                  <a:noFill/>
                </a:ln>
                <a:solidFill>
                  <a:schemeClr val="bg1"/>
                </a:solidFill>
                <a:effectLst/>
                <a:latin typeface="Arial" panose="020B0604020202020204" pitchFamily="34" charset="0"/>
                <a:hlinkClick r:id="rId8">
                  <a:extLst>
                    <a:ext uri="{A12FA001-AC4F-418D-AE19-62706E023703}">
                      <ahyp:hlinkClr xmlns:ahyp="http://schemas.microsoft.com/office/drawing/2018/hyperlinkcolor" val="tx"/>
                    </a:ext>
                  </a:extLst>
                </a:hlinkClick>
              </a:rPr>
              <a:t>Community Link</a:t>
            </a:r>
            <a:endParaRPr kumimoji="0" lang="en-US" altLang="en-US" sz="1800" b="0" i="0" u="none" strike="noStrike" cap="none" normalizeH="0" baseline="0" dirty="0">
              <a:ln>
                <a:noFill/>
              </a:ln>
              <a:solidFill>
                <a:schemeClr val="bg1"/>
              </a:solidFill>
              <a:effectLst/>
              <a:latin typeface="Arial" panose="020B0604020202020204" pitchFamily="34" charset="0"/>
            </a:endParaRPr>
          </a:p>
        </p:txBody>
      </p:sp>
    </p:spTree>
    <p:extLst>
      <p:ext uri="{BB962C8B-B14F-4D97-AF65-F5344CB8AC3E}">
        <p14:creationId xmlns:p14="http://schemas.microsoft.com/office/powerpoint/2010/main" val="76537940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CBB4BAC-0C54-EEEF-0887-5398B0866DC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6897224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C680A8BF-3915-8ACC-FC2B-380EA45D7D8A}"/>
              </a:ext>
            </a:extLst>
          </p:cNvPr>
          <p:cNvGrpSpPr/>
          <p:nvPr/>
        </p:nvGrpSpPr>
        <p:grpSpPr>
          <a:xfrm>
            <a:off x="0" y="0"/>
            <a:ext cx="12192000" cy="6858000"/>
            <a:chOff x="0" y="0"/>
            <a:chExt cx="12192000" cy="6858000"/>
          </a:xfrm>
        </p:grpSpPr>
        <p:sp>
          <p:nvSpPr>
            <p:cNvPr id="5" name="Rectangle 4">
              <a:extLst>
                <a:ext uri="{FF2B5EF4-FFF2-40B4-BE49-F238E27FC236}">
                  <a16:creationId xmlns:a16="http://schemas.microsoft.com/office/drawing/2014/main" id="{C9837C12-26B8-0F5E-6C7F-F84B4F3C6C7B}"/>
                </a:ext>
              </a:extLst>
            </p:cNvPr>
            <p:cNvSpPr/>
            <p:nvPr/>
          </p:nvSpPr>
          <p:spPr>
            <a:xfrm>
              <a:off x="0" y="0"/>
              <a:ext cx="12192000" cy="6858000"/>
            </a:xfrm>
            <a:prstGeom prst="rect">
              <a:avLst/>
            </a:prstGeom>
            <a:gradFill flip="none" rotWithShape="1">
              <a:gsLst>
                <a:gs pos="8000">
                  <a:srgbClr val="2ACC39">
                    <a:lumMod val="76000"/>
                  </a:srgbClr>
                </a:gs>
                <a:gs pos="42000">
                  <a:schemeClr val="tx1">
                    <a:lumMod val="93000"/>
                    <a:lumOff val="7000"/>
                  </a:schemeClr>
                </a:gs>
                <a:gs pos="68000">
                  <a:srgbClr val="2ACC39">
                    <a:alpha val="93000"/>
                    <a:lumMod val="69000"/>
                  </a:srgbClr>
                </a:gs>
                <a:gs pos="90000">
                  <a:schemeClr val="tx1">
                    <a:lumMod val="87000"/>
                    <a:lumOff val="13000"/>
                  </a:schemeClr>
                </a:gs>
              </a:gsLst>
              <a:lin ang="27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35FCDD1C-27B0-69BA-D608-CD2808E8E780}"/>
                </a:ext>
              </a:extLst>
            </p:cNvPr>
            <p:cNvSpPr/>
            <p:nvPr/>
          </p:nvSpPr>
          <p:spPr>
            <a:xfrm>
              <a:off x="0" y="0"/>
              <a:ext cx="12192000" cy="825908"/>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7" name="Picture 6">
              <a:extLst>
                <a:ext uri="{FF2B5EF4-FFF2-40B4-BE49-F238E27FC236}">
                  <a16:creationId xmlns:a16="http://schemas.microsoft.com/office/drawing/2014/main" id="{7D590811-9B8A-FF23-6F84-F00A764E1FCB}"/>
                </a:ext>
              </a:extLst>
            </p:cNvPr>
            <p:cNvPicPr>
              <a:picLocks noChangeAspect="1"/>
            </p:cNvPicPr>
            <p:nvPr/>
          </p:nvPicPr>
          <p:blipFill>
            <a:blip r:embed="rId2">
              <a:extLst>
                <a:ext uri="{28A0092B-C50C-407E-A947-70E740481C1C}">
                  <a14:useLocalDpi xmlns:a14="http://schemas.microsoft.com/office/drawing/2010/main" val="0"/>
                </a:ext>
              </a:extLst>
            </a:blip>
            <a:srcRect l="35807" t="37634" r="35591" b="35879"/>
            <a:stretch/>
          </p:blipFill>
          <p:spPr>
            <a:xfrm>
              <a:off x="0" y="39566"/>
              <a:ext cx="1111044" cy="771674"/>
            </a:xfrm>
            <a:prstGeom prst="rect">
              <a:avLst/>
            </a:prstGeom>
          </p:spPr>
        </p:pic>
        <p:pic>
          <p:nvPicPr>
            <p:cNvPr id="8" name="Picture 7">
              <a:extLst>
                <a:ext uri="{FF2B5EF4-FFF2-40B4-BE49-F238E27FC236}">
                  <a16:creationId xmlns:a16="http://schemas.microsoft.com/office/drawing/2014/main" id="{765FED01-FFB1-5D5E-5017-7E0BACC9F2C1}"/>
                </a:ext>
              </a:extLst>
            </p:cNvPr>
            <p:cNvPicPr>
              <a:picLocks noChangeAspect="1"/>
            </p:cNvPicPr>
            <p:nvPr/>
          </p:nvPicPr>
          <p:blipFill>
            <a:blip r:embed="rId3">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Lst>
            </a:blip>
            <a:srcRect l="32338" t="13039"/>
            <a:stretch/>
          </p:blipFill>
          <p:spPr>
            <a:xfrm>
              <a:off x="922776" y="206476"/>
              <a:ext cx="1283836" cy="495931"/>
            </a:xfrm>
            <a:prstGeom prst="rect">
              <a:avLst/>
            </a:prstGeom>
          </p:spPr>
        </p:pic>
      </p:grpSp>
      <p:sp>
        <p:nvSpPr>
          <p:cNvPr id="2" name="Title 1">
            <a:extLst>
              <a:ext uri="{FF2B5EF4-FFF2-40B4-BE49-F238E27FC236}">
                <a16:creationId xmlns:a16="http://schemas.microsoft.com/office/drawing/2014/main" id="{AD96BC7E-ECF6-5452-90CF-D3D6D5F56695}"/>
              </a:ext>
            </a:extLst>
          </p:cNvPr>
          <p:cNvSpPr>
            <a:spLocks noGrp="1"/>
          </p:cNvSpPr>
          <p:nvPr>
            <p:ph type="ctrTitle"/>
          </p:nvPr>
        </p:nvSpPr>
        <p:spPr/>
        <p:txBody>
          <a:bodyPr>
            <a:normAutofit fontScale="90000"/>
          </a:bodyPr>
          <a:lstStyle/>
          <a:p>
            <a:r>
              <a:rPr lang="en-US" b="1" dirty="0">
                <a:solidFill>
                  <a:schemeClr val="bg1"/>
                </a:solidFill>
                <a:latin typeface="Arial Rounded MT Bold" panose="020F0704030504030204" pitchFamily="34" charset="0"/>
              </a:rPr>
              <a:t>From Beats to Bytes: Visualizing Global Music Trends with Spotify Data</a:t>
            </a:r>
            <a:endParaRPr lang="en-IN" b="1" dirty="0">
              <a:solidFill>
                <a:schemeClr val="bg1"/>
              </a:solidFill>
              <a:latin typeface="Arial Rounded MT Bold" panose="020F0704030504030204" pitchFamily="34" charset="0"/>
            </a:endParaRPr>
          </a:p>
        </p:txBody>
      </p:sp>
      <p:sp>
        <p:nvSpPr>
          <p:cNvPr id="3" name="Subtitle 2">
            <a:extLst>
              <a:ext uri="{FF2B5EF4-FFF2-40B4-BE49-F238E27FC236}">
                <a16:creationId xmlns:a16="http://schemas.microsoft.com/office/drawing/2014/main" id="{0116F29A-A1A2-CEF3-0016-D97B67FFE1DE}"/>
              </a:ext>
            </a:extLst>
          </p:cNvPr>
          <p:cNvSpPr>
            <a:spLocks noGrp="1"/>
          </p:cNvSpPr>
          <p:nvPr>
            <p:ph type="subTitle" idx="1"/>
          </p:nvPr>
        </p:nvSpPr>
        <p:spPr>
          <a:xfrm>
            <a:off x="1564694" y="5034116"/>
            <a:ext cx="9144000" cy="1324896"/>
          </a:xfrm>
        </p:spPr>
        <p:txBody>
          <a:bodyPr/>
          <a:lstStyle/>
          <a:p>
            <a:r>
              <a:rPr lang="en-IN" sz="1600" b="1" dirty="0">
                <a:solidFill>
                  <a:schemeClr val="bg1"/>
                </a:solidFill>
                <a:latin typeface="Bookman Old Style" panose="02050604050505020204" pitchFamily="18" charset="0"/>
              </a:rPr>
              <a:t> Submitted  By:- </a:t>
            </a:r>
            <a:endParaRPr lang="en-IN" sz="1400" b="1" dirty="0">
              <a:solidFill>
                <a:schemeClr val="bg1"/>
              </a:solidFill>
              <a:latin typeface="Bookman Old Style" panose="02050604050505020204" pitchFamily="18" charset="0"/>
            </a:endParaRPr>
          </a:p>
          <a:p>
            <a:pPr algn="ctr"/>
            <a:r>
              <a:rPr lang="en-IN" sz="1400" b="1" dirty="0">
                <a:solidFill>
                  <a:schemeClr val="bg1"/>
                </a:solidFill>
                <a:latin typeface="Bookman Old Style" panose="02050604050505020204" pitchFamily="18" charset="0"/>
              </a:rPr>
              <a:t>Mr. Tupe Viraj </a:t>
            </a:r>
            <a:r>
              <a:rPr lang="en-IN" sz="1400" b="1" dirty="0" err="1">
                <a:solidFill>
                  <a:schemeClr val="bg1"/>
                </a:solidFill>
                <a:latin typeface="Bookman Old Style" panose="02050604050505020204" pitchFamily="18" charset="0"/>
              </a:rPr>
              <a:t>Trimbak</a:t>
            </a:r>
            <a:r>
              <a:rPr lang="en-IN" sz="1400" b="1" dirty="0">
                <a:solidFill>
                  <a:schemeClr val="bg1"/>
                </a:solidFill>
                <a:latin typeface="Bookman Old Style" panose="02050604050505020204" pitchFamily="18" charset="0"/>
              </a:rPr>
              <a:t> (Roll No-121) </a:t>
            </a:r>
          </a:p>
          <a:p>
            <a:pPr algn="ctr"/>
            <a:r>
              <a:rPr lang="en-IN" sz="1400" b="1" dirty="0">
                <a:solidFill>
                  <a:schemeClr val="bg1"/>
                </a:solidFill>
                <a:latin typeface="Bookman Old Style" panose="02050604050505020204" pitchFamily="18" charset="0"/>
              </a:rPr>
              <a:t>Mr. </a:t>
            </a:r>
            <a:r>
              <a:rPr lang="en-IN" sz="1400" b="1" dirty="0" err="1">
                <a:solidFill>
                  <a:schemeClr val="bg1"/>
                </a:solidFill>
                <a:latin typeface="Bookman Old Style" panose="02050604050505020204" pitchFamily="18" charset="0"/>
              </a:rPr>
              <a:t>Udhan</a:t>
            </a:r>
            <a:r>
              <a:rPr lang="en-IN" sz="1400" b="1" dirty="0">
                <a:solidFill>
                  <a:schemeClr val="bg1"/>
                </a:solidFill>
                <a:latin typeface="Bookman Old Style" panose="02050604050505020204" pitchFamily="18" charset="0"/>
              </a:rPr>
              <a:t> Amar </a:t>
            </a:r>
            <a:r>
              <a:rPr lang="en-IN" sz="1400" b="1" dirty="0" err="1">
                <a:solidFill>
                  <a:schemeClr val="bg1"/>
                </a:solidFill>
                <a:latin typeface="Bookman Old Style" panose="02050604050505020204" pitchFamily="18" charset="0"/>
              </a:rPr>
              <a:t>Bhanudas</a:t>
            </a:r>
            <a:r>
              <a:rPr lang="en-IN" sz="1400" b="1" dirty="0">
                <a:solidFill>
                  <a:schemeClr val="bg1"/>
                </a:solidFill>
                <a:latin typeface="Bookman Old Style" panose="02050604050505020204" pitchFamily="18" charset="0"/>
              </a:rPr>
              <a:t> (Roll No-124) </a:t>
            </a:r>
          </a:p>
          <a:p>
            <a:pPr algn="ctr"/>
            <a:r>
              <a:rPr lang="en-IN" sz="1400" b="1" dirty="0">
                <a:solidFill>
                  <a:schemeClr val="bg1"/>
                </a:solidFill>
                <a:latin typeface="Bookman Old Style" panose="02050604050505020204" pitchFamily="18" charset="0"/>
              </a:rPr>
              <a:t>Mr. </a:t>
            </a:r>
            <a:r>
              <a:rPr lang="en-IN" sz="1400" b="1" dirty="0" err="1">
                <a:solidFill>
                  <a:schemeClr val="bg1"/>
                </a:solidFill>
                <a:latin typeface="Bookman Old Style" panose="02050604050505020204" pitchFamily="18" charset="0"/>
              </a:rPr>
              <a:t>Unge</a:t>
            </a:r>
            <a:r>
              <a:rPr lang="en-IN" sz="1400" b="1" dirty="0">
                <a:solidFill>
                  <a:schemeClr val="bg1"/>
                </a:solidFill>
                <a:latin typeface="Bookman Old Style" panose="02050604050505020204" pitchFamily="18" charset="0"/>
              </a:rPr>
              <a:t> </a:t>
            </a:r>
            <a:r>
              <a:rPr lang="en-IN" sz="1400" b="1" dirty="0" err="1">
                <a:solidFill>
                  <a:schemeClr val="bg1"/>
                </a:solidFill>
                <a:latin typeface="Bookman Old Style" panose="02050604050505020204" pitchFamily="18" charset="0"/>
              </a:rPr>
              <a:t>Rushikesh</a:t>
            </a:r>
            <a:r>
              <a:rPr lang="en-IN" sz="1400" b="1" dirty="0">
                <a:solidFill>
                  <a:schemeClr val="bg1"/>
                </a:solidFill>
                <a:latin typeface="Bookman Old Style" panose="02050604050505020204" pitchFamily="18" charset="0"/>
              </a:rPr>
              <a:t> Babasaheb (Roll No-125) </a:t>
            </a:r>
          </a:p>
          <a:p>
            <a:endParaRPr lang="en-IN" dirty="0"/>
          </a:p>
        </p:txBody>
      </p:sp>
    </p:spTree>
    <p:extLst>
      <p:ext uri="{BB962C8B-B14F-4D97-AF65-F5344CB8AC3E}">
        <p14:creationId xmlns:p14="http://schemas.microsoft.com/office/powerpoint/2010/main" val="33643492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831EE196-AC50-BAFB-35D2-41B596DDC2BD}"/>
              </a:ext>
            </a:extLst>
          </p:cNvPr>
          <p:cNvGrpSpPr/>
          <p:nvPr/>
        </p:nvGrpSpPr>
        <p:grpSpPr>
          <a:xfrm>
            <a:off x="0" y="0"/>
            <a:ext cx="12192000" cy="6858000"/>
            <a:chOff x="0" y="0"/>
            <a:chExt cx="12192000" cy="6858000"/>
          </a:xfrm>
        </p:grpSpPr>
        <p:sp>
          <p:nvSpPr>
            <p:cNvPr id="5" name="Rectangle 4">
              <a:extLst>
                <a:ext uri="{FF2B5EF4-FFF2-40B4-BE49-F238E27FC236}">
                  <a16:creationId xmlns:a16="http://schemas.microsoft.com/office/drawing/2014/main" id="{8B9CD336-5435-E0F9-4880-8820CA103161}"/>
                </a:ext>
              </a:extLst>
            </p:cNvPr>
            <p:cNvSpPr/>
            <p:nvPr/>
          </p:nvSpPr>
          <p:spPr>
            <a:xfrm>
              <a:off x="0" y="0"/>
              <a:ext cx="12192000" cy="6858000"/>
            </a:xfrm>
            <a:prstGeom prst="rect">
              <a:avLst/>
            </a:prstGeom>
            <a:gradFill flip="none" rotWithShape="1">
              <a:gsLst>
                <a:gs pos="8000">
                  <a:srgbClr val="2ACC39">
                    <a:lumMod val="76000"/>
                  </a:srgbClr>
                </a:gs>
                <a:gs pos="42000">
                  <a:schemeClr val="tx1">
                    <a:lumMod val="93000"/>
                    <a:lumOff val="7000"/>
                  </a:schemeClr>
                </a:gs>
                <a:gs pos="68000">
                  <a:srgbClr val="2ACC39">
                    <a:alpha val="93000"/>
                    <a:lumMod val="69000"/>
                  </a:srgbClr>
                </a:gs>
                <a:gs pos="90000">
                  <a:schemeClr val="tx1">
                    <a:lumMod val="87000"/>
                    <a:lumOff val="13000"/>
                  </a:schemeClr>
                </a:gs>
              </a:gsLst>
              <a:lin ang="27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ED37A222-444B-1846-F256-6CFF7C67CAC2}"/>
                </a:ext>
              </a:extLst>
            </p:cNvPr>
            <p:cNvSpPr/>
            <p:nvPr/>
          </p:nvSpPr>
          <p:spPr>
            <a:xfrm>
              <a:off x="0" y="0"/>
              <a:ext cx="12192000" cy="825908"/>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7" name="Picture 6">
              <a:extLst>
                <a:ext uri="{FF2B5EF4-FFF2-40B4-BE49-F238E27FC236}">
                  <a16:creationId xmlns:a16="http://schemas.microsoft.com/office/drawing/2014/main" id="{3F5BCF09-38B2-DFFD-8CA9-7611DB6576E4}"/>
                </a:ext>
              </a:extLst>
            </p:cNvPr>
            <p:cNvPicPr>
              <a:picLocks noChangeAspect="1"/>
            </p:cNvPicPr>
            <p:nvPr/>
          </p:nvPicPr>
          <p:blipFill>
            <a:blip r:embed="rId2">
              <a:extLst>
                <a:ext uri="{28A0092B-C50C-407E-A947-70E740481C1C}">
                  <a14:useLocalDpi xmlns:a14="http://schemas.microsoft.com/office/drawing/2010/main" val="0"/>
                </a:ext>
              </a:extLst>
            </a:blip>
            <a:srcRect l="35807" t="37634" r="35591" b="35879"/>
            <a:stretch/>
          </p:blipFill>
          <p:spPr>
            <a:xfrm>
              <a:off x="0" y="39566"/>
              <a:ext cx="1111044" cy="771674"/>
            </a:xfrm>
            <a:prstGeom prst="rect">
              <a:avLst/>
            </a:prstGeom>
          </p:spPr>
        </p:pic>
        <p:pic>
          <p:nvPicPr>
            <p:cNvPr id="8" name="Picture 7">
              <a:extLst>
                <a:ext uri="{FF2B5EF4-FFF2-40B4-BE49-F238E27FC236}">
                  <a16:creationId xmlns:a16="http://schemas.microsoft.com/office/drawing/2014/main" id="{33C61F82-8FC1-71F1-72B9-6EB5416A18E5}"/>
                </a:ext>
              </a:extLst>
            </p:cNvPr>
            <p:cNvPicPr>
              <a:picLocks noChangeAspect="1"/>
            </p:cNvPicPr>
            <p:nvPr/>
          </p:nvPicPr>
          <p:blipFill>
            <a:blip r:embed="rId3">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Lst>
            </a:blip>
            <a:srcRect l="32338" t="13039"/>
            <a:stretch/>
          </p:blipFill>
          <p:spPr>
            <a:xfrm>
              <a:off x="922776" y="206476"/>
              <a:ext cx="1283836" cy="495931"/>
            </a:xfrm>
            <a:prstGeom prst="rect">
              <a:avLst/>
            </a:prstGeom>
          </p:spPr>
        </p:pic>
      </p:grpSp>
      <p:sp>
        <p:nvSpPr>
          <p:cNvPr id="2" name="Title 1">
            <a:extLst>
              <a:ext uri="{FF2B5EF4-FFF2-40B4-BE49-F238E27FC236}">
                <a16:creationId xmlns:a16="http://schemas.microsoft.com/office/drawing/2014/main" id="{552B7D63-4578-C2C6-EA8C-26AFC280CDB8}"/>
              </a:ext>
            </a:extLst>
          </p:cNvPr>
          <p:cNvSpPr>
            <a:spLocks noGrp="1"/>
          </p:cNvSpPr>
          <p:nvPr>
            <p:ph type="title"/>
          </p:nvPr>
        </p:nvSpPr>
        <p:spPr>
          <a:xfrm>
            <a:off x="838200" y="662985"/>
            <a:ext cx="10515600" cy="1325563"/>
          </a:xfrm>
        </p:spPr>
        <p:txBody>
          <a:bodyPr/>
          <a:lstStyle/>
          <a:p>
            <a:r>
              <a:rPr lang="en-IN" b="1" dirty="0">
                <a:solidFill>
                  <a:schemeClr val="bg1"/>
                </a:solidFill>
              </a:rPr>
              <a:t>Introduction</a:t>
            </a:r>
          </a:p>
        </p:txBody>
      </p:sp>
      <p:sp>
        <p:nvSpPr>
          <p:cNvPr id="3" name="Content Placeholder 2">
            <a:extLst>
              <a:ext uri="{FF2B5EF4-FFF2-40B4-BE49-F238E27FC236}">
                <a16:creationId xmlns:a16="http://schemas.microsoft.com/office/drawing/2014/main" id="{EC2E8662-A397-8D35-03CD-1245FA5DC998}"/>
              </a:ext>
            </a:extLst>
          </p:cNvPr>
          <p:cNvSpPr>
            <a:spLocks noGrp="1"/>
          </p:cNvSpPr>
          <p:nvPr>
            <p:ph idx="1"/>
          </p:nvPr>
        </p:nvSpPr>
        <p:spPr>
          <a:xfrm>
            <a:off x="838200" y="2113935"/>
            <a:ext cx="10515600" cy="4063028"/>
          </a:xfrm>
        </p:spPr>
        <p:txBody>
          <a:bodyPr/>
          <a:lstStyle/>
          <a:p>
            <a:pPr>
              <a:buFont typeface="Arial" panose="020B0604020202020204" pitchFamily="34" charset="0"/>
              <a:buChar char="•"/>
            </a:pPr>
            <a:r>
              <a:rPr lang="en-US" dirty="0">
                <a:solidFill>
                  <a:schemeClr val="bg1"/>
                </a:solidFill>
              </a:rPr>
              <a:t>The music industry has evolved with streaming platforms like Spotify.</a:t>
            </a:r>
          </a:p>
          <a:p>
            <a:pPr>
              <a:buFont typeface="Arial" panose="020B0604020202020204" pitchFamily="34" charset="0"/>
              <a:buChar char="•"/>
            </a:pPr>
            <a:r>
              <a:rPr lang="en-US" dirty="0">
                <a:solidFill>
                  <a:schemeClr val="bg1"/>
                </a:solidFill>
              </a:rPr>
              <a:t>Spotify tracks listener preferences, artist performances, and song trends.</a:t>
            </a:r>
          </a:p>
          <a:p>
            <a:pPr>
              <a:buFont typeface="Arial" panose="020B0604020202020204" pitchFamily="34" charset="0"/>
              <a:buChar char="•"/>
            </a:pPr>
            <a:r>
              <a:rPr lang="en-US" dirty="0">
                <a:solidFill>
                  <a:schemeClr val="bg1"/>
                </a:solidFill>
              </a:rPr>
              <a:t>Raw data alone is not insightful—Power BI helps analyze and visualize trends.</a:t>
            </a:r>
          </a:p>
          <a:p>
            <a:pPr>
              <a:buFont typeface="Arial" panose="020B0604020202020204" pitchFamily="34" charset="0"/>
              <a:buChar char="•"/>
            </a:pPr>
            <a:r>
              <a:rPr lang="en-US" dirty="0">
                <a:solidFill>
                  <a:schemeClr val="bg1"/>
                </a:solidFill>
              </a:rPr>
              <a:t>This project transforms Spotify's "Top 200 Songs" dataset into an interactive Power BI dashboard.</a:t>
            </a:r>
          </a:p>
          <a:p>
            <a:pPr>
              <a:buFont typeface="Arial" panose="020B0604020202020204" pitchFamily="34" charset="0"/>
              <a:buChar char="•"/>
            </a:pPr>
            <a:r>
              <a:rPr lang="en-US" dirty="0">
                <a:solidFill>
                  <a:schemeClr val="bg1"/>
                </a:solidFill>
              </a:rPr>
              <a:t>The goal is to uncover patterns in music trends, artist popularity, and genre preferences.</a:t>
            </a:r>
          </a:p>
        </p:txBody>
      </p:sp>
    </p:spTree>
    <p:extLst>
      <p:ext uri="{BB962C8B-B14F-4D97-AF65-F5344CB8AC3E}">
        <p14:creationId xmlns:p14="http://schemas.microsoft.com/office/powerpoint/2010/main" val="14166022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251832-9EB3-4699-93CD-FD53C1A3F82D}"/>
            </a:ext>
          </a:extLst>
        </p:cNvPr>
        <p:cNvGrpSpPr/>
        <p:nvPr/>
      </p:nvGrpSpPr>
      <p:grpSpPr>
        <a:xfrm>
          <a:off x="0" y="0"/>
          <a:ext cx="0" cy="0"/>
          <a:chOff x="0" y="0"/>
          <a:chExt cx="0" cy="0"/>
        </a:xfrm>
      </p:grpSpPr>
      <p:grpSp>
        <p:nvGrpSpPr>
          <p:cNvPr id="4" name="Group 3">
            <a:extLst>
              <a:ext uri="{FF2B5EF4-FFF2-40B4-BE49-F238E27FC236}">
                <a16:creationId xmlns:a16="http://schemas.microsoft.com/office/drawing/2014/main" id="{079AEBE6-6803-FEB8-AF42-459498647252}"/>
              </a:ext>
            </a:extLst>
          </p:cNvPr>
          <p:cNvGrpSpPr/>
          <p:nvPr/>
        </p:nvGrpSpPr>
        <p:grpSpPr>
          <a:xfrm>
            <a:off x="0" y="0"/>
            <a:ext cx="12192000" cy="6858000"/>
            <a:chOff x="0" y="0"/>
            <a:chExt cx="12192000" cy="6858000"/>
          </a:xfrm>
        </p:grpSpPr>
        <p:sp>
          <p:nvSpPr>
            <p:cNvPr id="5" name="Rectangle 4">
              <a:extLst>
                <a:ext uri="{FF2B5EF4-FFF2-40B4-BE49-F238E27FC236}">
                  <a16:creationId xmlns:a16="http://schemas.microsoft.com/office/drawing/2014/main" id="{DB5DBD61-122B-8AB9-820B-0E2077D3E0EC}"/>
                </a:ext>
              </a:extLst>
            </p:cNvPr>
            <p:cNvSpPr/>
            <p:nvPr/>
          </p:nvSpPr>
          <p:spPr>
            <a:xfrm>
              <a:off x="0" y="0"/>
              <a:ext cx="12192000" cy="6858000"/>
            </a:xfrm>
            <a:prstGeom prst="rect">
              <a:avLst/>
            </a:prstGeom>
            <a:gradFill flip="none" rotWithShape="1">
              <a:gsLst>
                <a:gs pos="8000">
                  <a:srgbClr val="2ACC39">
                    <a:lumMod val="76000"/>
                  </a:srgbClr>
                </a:gs>
                <a:gs pos="42000">
                  <a:schemeClr val="tx1">
                    <a:lumMod val="93000"/>
                    <a:lumOff val="7000"/>
                  </a:schemeClr>
                </a:gs>
                <a:gs pos="68000">
                  <a:srgbClr val="2ACC39">
                    <a:alpha val="93000"/>
                    <a:lumMod val="69000"/>
                  </a:srgbClr>
                </a:gs>
                <a:gs pos="90000">
                  <a:schemeClr val="tx1">
                    <a:lumMod val="87000"/>
                    <a:lumOff val="13000"/>
                  </a:schemeClr>
                </a:gs>
              </a:gsLst>
              <a:lin ang="27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4B6B2824-C320-6016-0E95-2B761BDD31BF}"/>
                </a:ext>
              </a:extLst>
            </p:cNvPr>
            <p:cNvSpPr/>
            <p:nvPr/>
          </p:nvSpPr>
          <p:spPr>
            <a:xfrm>
              <a:off x="0" y="0"/>
              <a:ext cx="12192000" cy="825908"/>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7" name="Picture 6">
              <a:extLst>
                <a:ext uri="{FF2B5EF4-FFF2-40B4-BE49-F238E27FC236}">
                  <a16:creationId xmlns:a16="http://schemas.microsoft.com/office/drawing/2014/main" id="{1F3B34FF-83F0-BA50-133E-0857A8576450}"/>
                </a:ext>
              </a:extLst>
            </p:cNvPr>
            <p:cNvPicPr>
              <a:picLocks noChangeAspect="1"/>
            </p:cNvPicPr>
            <p:nvPr/>
          </p:nvPicPr>
          <p:blipFill>
            <a:blip r:embed="rId2">
              <a:extLst>
                <a:ext uri="{28A0092B-C50C-407E-A947-70E740481C1C}">
                  <a14:useLocalDpi xmlns:a14="http://schemas.microsoft.com/office/drawing/2010/main" val="0"/>
                </a:ext>
              </a:extLst>
            </a:blip>
            <a:srcRect l="35807" t="37634" r="35591" b="35879"/>
            <a:stretch/>
          </p:blipFill>
          <p:spPr>
            <a:xfrm>
              <a:off x="0" y="39566"/>
              <a:ext cx="1111044" cy="771674"/>
            </a:xfrm>
            <a:prstGeom prst="rect">
              <a:avLst/>
            </a:prstGeom>
          </p:spPr>
        </p:pic>
        <p:pic>
          <p:nvPicPr>
            <p:cNvPr id="8" name="Picture 7">
              <a:extLst>
                <a:ext uri="{FF2B5EF4-FFF2-40B4-BE49-F238E27FC236}">
                  <a16:creationId xmlns:a16="http://schemas.microsoft.com/office/drawing/2014/main" id="{2582AF7F-F614-7ADE-A351-5F515AA1DD92}"/>
                </a:ext>
              </a:extLst>
            </p:cNvPr>
            <p:cNvPicPr>
              <a:picLocks noChangeAspect="1"/>
            </p:cNvPicPr>
            <p:nvPr/>
          </p:nvPicPr>
          <p:blipFill>
            <a:blip r:embed="rId3">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Lst>
            </a:blip>
            <a:srcRect l="32338" t="13039"/>
            <a:stretch/>
          </p:blipFill>
          <p:spPr>
            <a:xfrm>
              <a:off x="922776" y="206476"/>
              <a:ext cx="1283836" cy="495931"/>
            </a:xfrm>
            <a:prstGeom prst="rect">
              <a:avLst/>
            </a:prstGeom>
          </p:spPr>
        </p:pic>
      </p:grpSp>
      <p:sp>
        <p:nvSpPr>
          <p:cNvPr id="2" name="Title 1">
            <a:extLst>
              <a:ext uri="{FF2B5EF4-FFF2-40B4-BE49-F238E27FC236}">
                <a16:creationId xmlns:a16="http://schemas.microsoft.com/office/drawing/2014/main" id="{336F0073-F0D9-9EDE-1D9E-F92371CF754B}"/>
              </a:ext>
            </a:extLst>
          </p:cNvPr>
          <p:cNvSpPr>
            <a:spLocks noGrp="1"/>
          </p:cNvSpPr>
          <p:nvPr>
            <p:ph type="title"/>
          </p:nvPr>
        </p:nvSpPr>
        <p:spPr>
          <a:xfrm>
            <a:off x="712838" y="785275"/>
            <a:ext cx="10515600" cy="1325563"/>
          </a:xfrm>
        </p:spPr>
        <p:txBody>
          <a:bodyPr/>
          <a:lstStyle/>
          <a:p>
            <a:r>
              <a:rPr lang="en-US" b="1" dirty="0">
                <a:solidFill>
                  <a:schemeClr val="bg1"/>
                </a:solidFill>
              </a:rPr>
              <a:t>S</a:t>
            </a:r>
            <a:r>
              <a:rPr lang="en-IN" b="1" dirty="0" err="1">
                <a:solidFill>
                  <a:schemeClr val="bg1"/>
                </a:solidFill>
              </a:rPr>
              <a:t>ystem</a:t>
            </a:r>
            <a:r>
              <a:rPr lang="en-IN" b="1" dirty="0">
                <a:solidFill>
                  <a:schemeClr val="bg1"/>
                </a:solidFill>
              </a:rPr>
              <a:t> Analysis</a:t>
            </a:r>
          </a:p>
        </p:txBody>
      </p:sp>
      <p:sp>
        <p:nvSpPr>
          <p:cNvPr id="3" name="Content Placeholder 2">
            <a:extLst>
              <a:ext uri="{FF2B5EF4-FFF2-40B4-BE49-F238E27FC236}">
                <a16:creationId xmlns:a16="http://schemas.microsoft.com/office/drawing/2014/main" id="{7365465C-8446-F35E-AD28-D8E1E7534CED}"/>
              </a:ext>
            </a:extLst>
          </p:cNvPr>
          <p:cNvSpPr>
            <a:spLocks noGrp="1"/>
          </p:cNvSpPr>
          <p:nvPr>
            <p:ph idx="1"/>
          </p:nvPr>
        </p:nvSpPr>
        <p:spPr>
          <a:xfrm>
            <a:off x="555522" y="2009697"/>
            <a:ext cx="10515600" cy="4063028"/>
          </a:xfrm>
        </p:spPr>
        <p:txBody>
          <a:bodyPr>
            <a:normAutofit/>
          </a:bodyPr>
          <a:lstStyle/>
          <a:p>
            <a:pPr>
              <a:lnSpc>
                <a:spcPct val="150000"/>
              </a:lnSpc>
              <a:buFont typeface="Arial" panose="020B0604020202020204" pitchFamily="34" charset="0"/>
              <a:buChar char="•"/>
            </a:pPr>
            <a:r>
              <a:rPr lang="en-US" sz="2400" b="1" dirty="0">
                <a:solidFill>
                  <a:schemeClr val="bg1"/>
                </a:solidFill>
              </a:rPr>
              <a:t>Current System Issues</a:t>
            </a:r>
            <a:r>
              <a:rPr lang="en-US" sz="2400" dirty="0">
                <a:solidFill>
                  <a:schemeClr val="bg1"/>
                </a:solidFill>
              </a:rPr>
              <a:t>:</a:t>
            </a:r>
          </a:p>
          <a:p>
            <a:pPr marL="742950" lvl="1" indent="-285750">
              <a:lnSpc>
                <a:spcPct val="150000"/>
              </a:lnSpc>
              <a:buFont typeface="Arial" panose="020B0604020202020204" pitchFamily="34" charset="0"/>
              <a:buChar char="•"/>
            </a:pPr>
            <a:r>
              <a:rPr lang="en-US" sz="2000" dirty="0">
                <a:solidFill>
                  <a:schemeClr val="bg1"/>
                </a:solidFill>
              </a:rPr>
              <a:t>Manual data analysis is slow and lacks interactivity.</a:t>
            </a:r>
          </a:p>
          <a:p>
            <a:pPr marL="742950" lvl="1" indent="-285750">
              <a:lnSpc>
                <a:spcPct val="150000"/>
              </a:lnSpc>
              <a:buFont typeface="Arial" panose="020B0604020202020204" pitchFamily="34" charset="0"/>
              <a:buChar char="•"/>
            </a:pPr>
            <a:r>
              <a:rPr lang="en-US" sz="2000" dirty="0">
                <a:solidFill>
                  <a:schemeClr val="bg1"/>
                </a:solidFill>
              </a:rPr>
              <a:t>Large datasets require significant processing power.</a:t>
            </a:r>
          </a:p>
          <a:p>
            <a:pPr>
              <a:lnSpc>
                <a:spcPct val="150000"/>
              </a:lnSpc>
              <a:buFont typeface="Arial" panose="020B0604020202020204" pitchFamily="34" charset="0"/>
              <a:buChar char="•"/>
            </a:pPr>
            <a:r>
              <a:rPr lang="en-US" sz="2400" b="1" dirty="0">
                <a:solidFill>
                  <a:schemeClr val="bg1"/>
                </a:solidFill>
              </a:rPr>
              <a:t>Proposed System</a:t>
            </a:r>
            <a:r>
              <a:rPr lang="en-US" sz="2400" dirty="0">
                <a:solidFill>
                  <a:schemeClr val="bg1"/>
                </a:solidFill>
              </a:rPr>
              <a:t>:</a:t>
            </a:r>
          </a:p>
          <a:p>
            <a:pPr marL="742950" lvl="1" indent="-285750">
              <a:lnSpc>
                <a:spcPct val="150000"/>
              </a:lnSpc>
              <a:buFont typeface="Arial" panose="020B0604020202020204" pitchFamily="34" charset="0"/>
              <a:buChar char="•"/>
            </a:pPr>
            <a:r>
              <a:rPr lang="en-US" sz="2000" dirty="0">
                <a:solidFill>
                  <a:schemeClr val="bg1"/>
                </a:solidFill>
              </a:rPr>
              <a:t>Use Power BI for dynamic, real-time insights.</a:t>
            </a:r>
          </a:p>
          <a:p>
            <a:pPr marL="742950" lvl="1" indent="-285750">
              <a:lnSpc>
                <a:spcPct val="150000"/>
              </a:lnSpc>
              <a:buFont typeface="Arial" panose="020B0604020202020204" pitchFamily="34" charset="0"/>
              <a:buChar char="•"/>
            </a:pPr>
            <a:r>
              <a:rPr lang="en-US" sz="2000" dirty="0">
                <a:solidFill>
                  <a:schemeClr val="bg1"/>
                </a:solidFill>
              </a:rPr>
              <a:t>Improve decision-making with visualized data trends.</a:t>
            </a:r>
          </a:p>
        </p:txBody>
      </p:sp>
      <p:pic>
        <p:nvPicPr>
          <p:cNvPr id="10" name="Picture 9">
            <a:extLst>
              <a:ext uri="{FF2B5EF4-FFF2-40B4-BE49-F238E27FC236}">
                <a16:creationId xmlns:a16="http://schemas.microsoft.com/office/drawing/2014/main" id="{5825E9A1-3207-2039-C1C3-DEAD2566AD7F}"/>
              </a:ext>
            </a:extLst>
          </p:cNvPr>
          <p:cNvPicPr>
            <a:picLocks noChangeAspect="1"/>
          </p:cNvPicPr>
          <p:nvPr/>
        </p:nvPicPr>
        <p:blipFill>
          <a:blip r:embed="rId5">
            <a:extLst>
              <a:ext uri="{28A0092B-C50C-407E-A947-70E740481C1C}">
                <a14:useLocalDpi xmlns:a14="http://schemas.microsoft.com/office/drawing/2010/main" val="0"/>
              </a:ext>
            </a:extLst>
          </a:blip>
          <a:srcRect b="7904"/>
          <a:stretch/>
        </p:blipFill>
        <p:spPr>
          <a:xfrm>
            <a:off x="6705600" y="1324105"/>
            <a:ext cx="5486400" cy="4748620"/>
          </a:xfrm>
          <a:prstGeom prst="rect">
            <a:avLst/>
          </a:prstGeom>
        </p:spPr>
      </p:pic>
    </p:spTree>
    <p:extLst>
      <p:ext uri="{BB962C8B-B14F-4D97-AF65-F5344CB8AC3E}">
        <p14:creationId xmlns:p14="http://schemas.microsoft.com/office/powerpoint/2010/main" val="7878260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43DCEA-2786-BD3A-2C3F-ECB6CD28E33C}"/>
            </a:ext>
          </a:extLst>
        </p:cNvPr>
        <p:cNvGrpSpPr/>
        <p:nvPr/>
      </p:nvGrpSpPr>
      <p:grpSpPr>
        <a:xfrm>
          <a:off x="0" y="0"/>
          <a:ext cx="0" cy="0"/>
          <a:chOff x="0" y="0"/>
          <a:chExt cx="0" cy="0"/>
        </a:xfrm>
      </p:grpSpPr>
      <p:grpSp>
        <p:nvGrpSpPr>
          <p:cNvPr id="4" name="Group 3">
            <a:extLst>
              <a:ext uri="{FF2B5EF4-FFF2-40B4-BE49-F238E27FC236}">
                <a16:creationId xmlns:a16="http://schemas.microsoft.com/office/drawing/2014/main" id="{005F3249-81F6-08FD-7697-095CD5BA45F2}"/>
              </a:ext>
            </a:extLst>
          </p:cNvPr>
          <p:cNvGrpSpPr/>
          <p:nvPr/>
        </p:nvGrpSpPr>
        <p:grpSpPr>
          <a:xfrm>
            <a:off x="0" y="37793"/>
            <a:ext cx="12192000" cy="6858000"/>
            <a:chOff x="0" y="0"/>
            <a:chExt cx="12192000" cy="6858000"/>
          </a:xfrm>
        </p:grpSpPr>
        <p:sp>
          <p:nvSpPr>
            <p:cNvPr id="5" name="Rectangle 4">
              <a:extLst>
                <a:ext uri="{FF2B5EF4-FFF2-40B4-BE49-F238E27FC236}">
                  <a16:creationId xmlns:a16="http://schemas.microsoft.com/office/drawing/2014/main" id="{4F3B77C7-B50E-1275-D55B-7C898E4D29D3}"/>
                </a:ext>
              </a:extLst>
            </p:cNvPr>
            <p:cNvSpPr/>
            <p:nvPr/>
          </p:nvSpPr>
          <p:spPr>
            <a:xfrm>
              <a:off x="0" y="0"/>
              <a:ext cx="12192000" cy="6858000"/>
            </a:xfrm>
            <a:prstGeom prst="rect">
              <a:avLst/>
            </a:prstGeom>
            <a:gradFill flip="none" rotWithShape="1">
              <a:gsLst>
                <a:gs pos="8000">
                  <a:srgbClr val="2ACC39">
                    <a:lumMod val="76000"/>
                  </a:srgbClr>
                </a:gs>
                <a:gs pos="42000">
                  <a:schemeClr val="tx1">
                    <a:lumMod val="93000"/>
                    <a:lumOff val="7000"/>
                  </a:schemeClr>
                </a:gs>
                <a:gs pos="68000">
                  <a:srgbClr val="2ACC39">
                    <a:alpha val="93000"/>
                    <a:lumMod val="69000"/>
                  </a:srgbClr>
                </a:gs>
                <a:gs pos="90000">
                  <a:schemeClr val="tx1">
                    <a:lumMod val="87000"/>
                    <a:lumOff val="13000"/>
                  </a:schemeClr>
                </a:gs>
              </a:gsLst>
              <a:lin ang="27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51C8A4D2-BEC2-2BC1-1E8B-2B9FA67FB85E}"/>
                </a:ext>
              </a:extLst>
            </p:cNvPr>
            <p:cNvSpPr/>
            <p:nvPr/>
          </p:nvSpPr>
          <p:spPr>
            <a:xfrm>
              <a:off x="0" y="0"/>
              <a:ext cx="12192000" cy="825908"/>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7" name="Picture 6">
              <a:extLst>
                <a:ext uri="{FF2B5EF4-FFF2-40B4-BE49-F238E27FC236}">
                  <a16:creationId xmlns:a16="http://schemas.microsoft.com/office/drawing/2014/main" id="{4E579535-A929-2F20-27F8-8A3FC9E24CF1}"/>
                </a:ext>
              </a:extLst>
            </p:cNvPr>
            <p:cNvPicPr>
              <a:picLocks noChangeAspect="1"/>
            </p:cNvPicPr>
            <p:nvPr/>
          </p:nvPicPr>
          <p:blipFill>
            <a:blip r:embed="rId2">
              <a:extLst>
                <a:ext uri="{28A0092B-C50C-407E-A947-70E740481C1C}">
                  <a14:useLocalDpi xmlns:a14="http://schemas.microsoft.com/office/drawing/2010/main" val="0"/>
                </a:ext>
              </a:extLst>
            </a:blip>
            <a:srcRect l="35807" t="37634" r="35591" b="35879"/>
            <a:stretch/>
          </p:blipFill>
          <p:spPr>
            <a:xfrm>
              <a:off x="0" y="39566"/>
              <a:ext cx="1111044" cy="771674"/>
            </a:xfrm>
            <a:prstGeom prst="rect">
              <a:avLst/>
            </a:prstGeom>
          </p:spPr>
        </p:pic>
        <p:pic>
          <p:nvPicPr>
            <p:cNvPr id="8" name="Picture 7">
              <a:extLst>
                <a:ext uri="{FF2B5EF4-FFF2-40B4-BE49-F238E27FC236}">
                  <a16:creationId xmlns:a16="http://schemas.microsoft.com/office/drawing/2014/main" id="{0E0A71EF-4EEA-BA72-33C7-A1CE97768F41}"/>
                </a:ext>
              </a:extLst>
            </p:cNvPr>
            <p:cNvPicPr>
              <a:picLocks noChangeAspect="1"/>
            </p:cNvPicPr>
            <p:nvPr/>
          </p:nvPicPr>
          <p:blipFill>
            <a:blip r:embed="rId3">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Lst>
            </a:blip>
            <a:srcRect l="32338" t="13039"/>
            <a:stretch/>
          </p:blipFill>
          <p:spPr>
            <a:xfrm>
              <a:off x="922776" y="206476"/>
              <a:ext cx="1283836" cy="495931"/>
            </a:xfrm>
            <a:prstGeom prst="rect">
              <a:avLst/>
            </a:prstGeom>
          </p:spPr>
        </p:pic>
      </p:grpSp>
      <p:sp>
        <p:nvSpPr>
          <p:cNvPr id="37" name="Rectangle 29">
            <a:extLst>
              <a:ext uri="{FF2B5EF4-FFF2-40B4-BE49-F238E27FC236}">
                <a16:creationId xmlns:a16="http://schemas.microsoft.com/office/drawing/2014/main" id="{A849F9EB-6EED-F7E7-F8E1-E38D5AA8B8DE}"/>
              </a:ext>
            </a:extLst>
          </p:cNvPr>
          <p:cNvSpPr>
            <a:spLocks noChangeArrowheads="1"/>
          </p:cNvSpPr>
          <p:nvPr/>
        </p:nvSpPr>
        <p:spPr bwMode="auto">
          <a:xfrm>
            <a:off x="0" y="21918"/>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38" name="Rectangle 30">
            <a:extLst>
              <a:ext uri="{FF2B5EF4-FFF2-40B4-BE49-F238E27FC236}">
                <a16:creationId xmlns:a16="http://schemas.microsoft.com/office/drawing/2014/main" id="{03DEE075-47D6-ECD4-F3B3-CCBAD21C5D96}"/>
              </a:ext>
            </a:extLst>
          </p:cNvPr>
          <p:cNvSpPr>
            <a:spLocks noChangeArrowheads="1"/>
          </p:cNvSpPr>
          <p:nvPr/>
        </p:nvSpPr>
        <p:spPr bwMode="auto">
          <a:xfrm>
            <a:off x="0" y="1587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15" name="TextBox 14">
            <a:extLst>
              <a:ext uri="{FF2B5EF4-FFF2-40B4-BE49-F238E27FC236}">
                <a16:creationId xmlns:a16="http://schemas.microsoft.com/office/drawing/2014/main" id="{172A74CC-E79C-EB88-8E0D-5C57392BE330}"/>
              </a:ext>
            </a:extLst>
          </p:cNvPr>
          <p:cNvSpPr txBox="1"/>
          <p:nvPr/>
        </p:nvSpPr>
        <p:spPr>
          <a:xfrm flipH="1">
            <a:off x="5680587" y="4194498"/>
            <a:ext cx="6934200" cy="2454775"/>
          </a:xfrm>
          <a:prstGeom prst="rect">
            <a:avLst/>
          </a:prstGeom>
          <a:noFill/>
        </p:spPr>
        <p:txBody>
          <a:bodyPr wrap="square">
            <a:spAutoFit/>
          </a:bodyPr>
          <a:lstStyle/>
          <a:p>
            <a:r>
              <a:rPr lang="en-US" sz="2000" b="1" dirty="0">
                <a:solidFill>
                  <a:schemeClr val="bg1"/>
                </a:solidFill>
              </a:rPr>
              <a:t>B] Key Insights from the Dashboard</a:t>
            </a:r>
          </a:p>
          <a:p>
            <a:endParaRPr lang="en-US" sz="1600" dirty="0">
              <a:solidFill>
                <a:schemeClr val="bg1"/>
              </a:solidFill>
            </a:endParaRPr>
          </a:p>
          <a:p>
            <a:pPr>
              <a:lnSpc>
                <a:spcPct val="150000"/>
              </a:lnSpc>
              <a:buFont typeface="Arial" panose="020B0604020202020204" pitchFamily="34" charset="0"/>
              <a:buChar char="•"/>
            </a:pPr>
            <a:r>
              <a:rPr lang="en-US" sz="1600" b="1" dirty="0">
                <a:solidFill>
                  <a:schemeClr val="bg1"/>
                </a:solidFill>
              </a:rPr>
              <a:t>Top Artists &amp; Songs</a:t>
            </a:r>
            <a:r>
              <a:rPr lang="en-US" sz="1600" dirty="0">
                <a:solidFill>
                  <a:schemeClr val="bg1"/>
                </a:solidFill>
              </a:rPr>
              <a:t>: Which artists dominate the charts?</a:t>
            </a:r>
          </a:p>
          <a:p>
            <a:pPr>
              <a:lnSpc>
                <a:spcPct val="150000"/>
              </a:lnSpc>
              <a:buFont typeface="Arial" panose="020B0604020202020204" pitchFamily="34" charset="0"/>
              <a:buChar char="•"/>
            </a:pPr>
            <a:r>
              <a:rPr lang="en-US" sz="1600" b="1" dirty="0">
                <a:solidFill>
                  <a:schemeClr val="bg1"/>
                </a:solidFill>
              </a:rPr>
              <a:t>Genre Popularity</a:t>
            </a:r>
            <a:r>
              <a:rPr lang="en-US" sz="1600" dirty="0">
                <a:solidFill>
                  <a:schemeClr val="bg1"/>
                </a:solidFill>
              </a:rPr>
              <a:t>: Most streamed music styles over time.</a:t>
            </a:r>
          </a:p>
          <a:p>
            <a:pPr>
              <a:lnSpc>
                <a:spcPct val="150000"/>
              </a:lnSpc>
              <a:buFont typeface="Arial" panose="020B0604020202020204" pitchFamily="34" charset="0"/>
              <a:buChar char="•"/>
            </a:pPr>
            <a:r>
              <a:rPr lang="en-US" sz="1600" b="1" dirty="0">
                <a:solidFill>
                  <a:schemeClr val="bg1"/>
                </a:solidFill>
              </a:rPr>
              <a:t>Seasonal Trends</a:t>
            </a:r>
            <a:r>
              <a:rPr lang="en-US" sz="1600" dirty="0">
                <a:solidFill>
                  <a:schemeClr val="bg1"/>
                </a:solidFill>
              </a:rPr>
              <a:t>: Which songs peak during different times of the year?</a:t>
            </a:r>
          </a:p>
          <a:p>
            <a:pPr>
              <a:lnSpc>
                <a:spcPct val="150000"/>
              </a:lnSpc>
              <a:buFont typeface="Arial" panose="020B0604020202020204" pitchFamily="34" charset="0"/>
              <a:buChar char="•"/>
            </a:pPr>
            <a:r>
              <a:rPr lang="en-US" sz="1600" b="1" dirty="0">
                <a:solidFill>
                  <a:schemeClr val="bg1"/>
                </a:solidFill>
              </a:rPr>
              <a:t>Audio Features &amp; Popularity</a:t>
            </a:r>
            <a:r>
              <a:rPr lang="en-US" sz="1600" dirty="0">
                <a:solidFill>
                  <a:schemeClr val="bg1"/>
                </a:solidFill>
              </a:rPr>
              <a:t>: How tempo, energy, and danceability affect streams.</a:t>
            </a:r>
          </a:p>
        </p:txBody>
      </p:sp>
      <p:sp>
        <p:nvSpPr>
          <p:cNvPr id="17" name="TextBox 16">
            <a:extLst>
              <a:ext uri="{FF2B5EF4-FFF2-40B4-BE49-F238E27FC236}">
                <a16:creationId xmlns:a16="http://schemas.microsoft.com/office/drawing/2014/main" id="{427C8A8E-A549-937C-A677-0D1895C1E82D}"/>
              </a:ext>
            </a:extLst>
          </p:cNvPr>
          <p:cNvSpPr txBox="1"/>
          <p:nvPr/>
        </p:nvSpPr>
        <p:spPr>
          <a:xfrm>
            <a:off x="422788" y="1092673"/>
            <a:ext cx="6656439" cy="2577885"/>
          </a:xfrm>
          <a:prstGeom prst="rect">
            <a:avLst/>
          </a:prstGeom>
          <a:noFill/>
        </p:spPr>
        <p:txBody>
          <a:bodyPr wrap="square">
            <a:spAutoFit/>
          </a:bodyPr>
          <a:lstStyle/>
          <a:p>
            <a:r>
              <a:rPr lang="en-US" sz="2000" b="1" dirty="0">
                <a:solidFill>
                  <a:schemeClr val="bg1"/>
                </a:solidFill>
              </a:rPr>
              <a:t>A] Power BI Dashboard Features</a:t>
            </a:r>
          </a:p>
          <a:p>
            <a:endParaRPr lang="en-US" sz="2400" dirty="0">
              <a:solidFill>
                <a:schemeClr val="bg1"/>
              </a:solidFill>
            </a:endParaRPr>
          </a:p>
          <a:p>
            <a:pPr>
              <a:lnSpc>
                <a:spcPct val="150000"/>
              </a:lnSpc>
              <a:buFont typeface="Arial" panose="020B0604020202020204" pitchFamily="34" charset="0"/>
              <a:buChar char="•"/>
            </a:pPr>
            <a:r>
              <a:rPr lang="en-US" sz="1600" b="1" dirty="0">
                <a:solidFill>
                  <a:schemeClr val="bg1"/>
                </a:solidFill>
              </a:rPr>
              <a:t>Interactive Filters</a:t>
            </a:r>
            <a:r>
              <a:rPr lang="en-US" sz="1600" dirty="0">
                <a:solidFill>
                  <a:schemeClr val="bg1"/>
                </a:solidFill>
              </a:rPr>
              <a:t>: Select by artist, genre, or date range.</a:t>
            </a:r>
          </a:p>
          <a:p>
            <a:pPr>
              <a:lnSpc>
                <a:spcPct val="150000"/>
              </a:lnSpc>
              <a:buFont typeface="Arial" panose="020B0604020202020204" pitchFamily="34" charset="0"/>
              <a:buChar char="•"/>
            </a:pPr>
            <a:r>
              <a:rPr lang="en-US" sz="1600" b="1" dirty="0">
                <a:solidFill>
                  <a:schemeClr val="bg1"/>
                </a:solidFill>
              </a:rPr>
              <a:t>Trend Analysis Charts</a:t>
            </a:r>
            <a:r>
              <a:rPr lang="en-US" sz="1600" dirty="0">
                <a:solidFill>
                  <a:schemeClr val="bg1"/>
                </a:solidFill>
              </a:rPr>
              <a:t>: Line graphs for song rankings over time.</a:t>
            </a:r>
          </a:p>
          <a:p>
            <a:pPr>
              <a:lnSpc>
                <a:spcPct val="150000"/>
              </a:lnSpc>
              <a:buFont typeface="Arial" panose="020B0604020202020204" pitchFamily="34" charset="0"/>
              <a:buChar char="•"/>
            </a:pPr>
            <a:r>
              <a:rPr lang="en-US" sz="1600" b="1" dirty="0">
                <a:solidFill>
                  <a:schemeClr val="bg1"/>
                </a:solidFill>
              </a:rPr>
              <a:t>Geographical Insights</a:t>
            </a:r>
            <a:r>
              <a:rPr lang="en-US" sz="1600" dirty="0">
                <a:solidFill>
                  <a:schemeClr val="bg1"/>
                </a:solidFill>
              </a:rPr>
              <a:t>: Popular artists/songs by region.</a:t>
            </a:r>
          </a:p>
          <a:p>
            <a:pPr>
              <a:lnSpc>
                <a:spcPct val="150000"/>
              </a:lnSpc>
              <a:buFont typeface="Arial" panose="020B0604020202020204" pitchFamily="34" charset="0"/>
              <a:buChar char="•"/>
            </a:pPr>
            <a:r>
              <a:rPr lang="en-US" sz="1600" b="1" dirty="0">
                <a:solidFill>
                  <a:schemeClr val="bg1"/>
                </a:solidFill>
              </a:rPr>
              <a:t>Audio Features Comparison</a:t>
            </a:r>
            <a:r>
              <a:rPr lang="en-US" sz="1600" dirty="0">
                <a:solidFill>
                  <a:schemeClr val="bg1"/>
                </a:solidFill>
              </a:rPr>
              <a:t>: Analyzing song characteristics.</a:t>
            </a:r>
          </a:p>
          <a:p>
            <a:pPr>
              <a:lnSpc>
                <a:spcPct val="150000"/>
              </a:lnSpc>
              <a:buFont typeface="Arial" panose="020B0604020202020204" pitchFamily="34" charset="0"/>
              <a:buChar char="•"/>
            </a:pPr>
            <a:r>
              <a:rPr lang="en-US" sz="1600" b="1" dirty="0">
                <a:solidFill>
                  <a:schemeClr val="bg1"/>
                </a:solidFill>
              </a:rPr>
              <a:t>KPI Metrics</a:t>
            </a:r>
            <a:r>
              <a:rPr lang="en-US" sz="1600" dirty="0">
                <a:solidFill>
                  <a:schemeClr val="bg1"/>
                </a:solidFill>
              </a:rPr>
              <a:t>: Total streams, top 10 artists, top genres.</a:t>
            </a:r>
          </a:p>
        </p:txBody>
      </p:sp>
      <p:pic>
        <p:nvPicPr>
          <p:cNvPr id="19" name="Picture 18">
            <a:extLst>
              <a:ext uri="{FF2B5EF4-FFF2-40B4-BE49-F238E27FC236}">
                <a16:creationId xmlns:a16="http://schemas.microsoft.com/office/drawing/2014/main" id="{8CE487DF-739B-673D-0FC1-2BDE027A68B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12926" y="1284633"/>
            <a:ext cx="2888389" cy="2595113"/>
          </a:xfrm>
          <a:prstGeom prst="rect">
            <a:avLst/>
          </a:prstGeom>
        </p:spPr>
      </p:pic>
      <p:pic>
        <p:nvPicPr>
          <p:cNvPr id="21" name="Picture 20">
            <a:extLst>
              <a:ext uri="{FF2B5EF4-FFF2-40B4-BE49-F238E27FC236}">
                <a16:creationId xmlns:a16="http://schemas.microsoft.com/office/drawing/2014/main" id="{E4A2B75C-5FA4-8512-A44D-F218616E40E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11044" y="4194498"/>
            <a:ext cx="3503354" cy="2335569"/>
          </a:xfrm>
          <a:prstGeom prst="rect">
            <a:avLst/>
          </a:prstGeom>
        </p:spPr>
      </p:pic>
    </p:spTree>
    <p:extLst>
      <p:ext uri="{BB962C8B-B14F-4D97-AF65-F5344CB8AC3E}">
        <p14:creationId xmlns:p14="http://schemas.microsoft.com/office/powerpoint/2010/main" val="22680771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0403E5F-99E3-8EEE-B393-8CEADF03812A}"/>
            </a:ext>
          </a:extLst>
        </p:cNvPr>
        <p:cNvGrpSpPr/>
        <p:nvPr/>
      </p:nvGrpSpPr>
      <p:grpSpPr>
        <a:xfrm>
          <a:off x="0" y="0"/>
          <a:ext cx="0" cy="0"/>
          <a:chOff x="0" y="0"/>
          <a:chExt cx="0" cy="0"/>
        </a:xfrm>
      </p:grpSpPr>
      <p:grpSp>
        <p:nvGrpSpPr>
          <p:cNvPr id="4" name="Group 3">
            <a:extLst>
              <a:ext uri="{FF2B5EF4-FFF2-40B4-BE49-F238E27FC236}">
                <a16:creationId xmlns:a16="http://schemas.microsoft.com/office/drawing/2014/main" id="{488B9F1C-74AB-9153-6FF1-1FAC0D5BACAC}"/>
              </a:ext>
            </a:extLst>
          </p:cNvPr>
          <p:cNvGrpSpPr/>
          <p:nvPr/>
        </p:nvGrpSpPr>
        <p:grpSpPr>
          <a:xfrm>
            <a:off x="0" y="0"/>
            <a:ext cx="12192000" cy="6858000"/>
            <a:chOff x="0" y="0"/>
            <a:chExt cx="12192000" cy="6858000"/>
          </a:xfrm>
        </p:grpSpPr>
        <p:sp>
          <p:nvSpPr>
            <p:cNvPr id="5" name="Rectangle 4">
              <a:extLst>
                <a:ext uri="{FF2B5EF4-FFF2-40B4-BE49-F238E27FC236}">
                  <a16:creationId xmlns:a16="http://schemas.microsoft.com/office/drawing/2014/main" id="{F74B5719-A7E3-A565-D570-4AACA7502185}"/>
                </a:ext>
              </a:extLst>
            </p:cNvPr>
            <p:cNvSpPr/>
            <p:nvPr/>
          </p:nvSpPr>
          <p:spPr>
            <a:xfrm>
              <a:off x="0" y="0"/>
              <a:ext cx="12192000" cy="6858000"/>
            </a:xfrm>
            <a:prstGeom prst="rect">
              <a:avLst/>
            </a:prstGeom>
            <a:gradFill flip="none" rotWithShape="1">
              <a:gsLst>
                <a:gs pos="8000">
                  <a:srgbClr val="2ACC39">
                    <a:lumMod val="76000"/>
                  </a:srgbClr>
                </a:gs>
                <a:gs pos="42000">
                  <a:schemeClr val="tx1">
                    <a:lumMod val="93000"/>
                    <a:lumOff val="7000"/>
                  </a:schemeClr>
                </a:gs>
                <a:gs pos="68000">
                  <a:srgbClr val="2ACC39">
                    <a:alpha val="93000"/>
                    <a:lumMod val="69000"/>
                  </a:srgbClr>
                </a:gs>
                <a:gs pos="90000">
                  <a:schemeClr val="tx1">
                    <a:lumMod val="87000"/>
                    <a:lumOff val="13000"/>
                  </a:schemeClr>
                </a:gs>
              </a:gsLst>
              <a:lin ang="27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036BB74D-F405-BF12-7BCB-89FAFD3850BB}"/>
                </a:ext>
              </a:extLst>
            </p:cNvPr>
            <p:cNvSpPr/>
            <p:nvPr/>
          </p:nvSpPr>
          <p:spPr>
            <a:xfrm>
              <a:off x="0" y="0"/>
              <a:ext cx="12192000" cy="825908"/>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7" name="Picture 6">
              <a:extLst>
                <a:ext uri="{FF2B5EF4-FFF2-40B4-BE49-F238E27FC236}">
                  <a16:creationId xmlns:a16="http://schemas.microsoft.com/office/drawing/2014/main" id="{60C6B6A0-7E62-FDD3-02DA-833B640D9A6C}"/>
                </a:ext>
              </a:extLst>
            </p:cNvPr>
            <p:cNvPicPr>
              <a:picLocks noChangeAspect="1"/>
            </p:cNvPicPr>
            <p:nvPr/>
          </p:nvPicPr>
          <p:blipFill>
            <a:blip r:embed="rId2">
              <a:extLst>
                <a:ext uri="{28A0092B-C50C-407E-A947-70E740481C1C}">
                  <a14:useLocalDpi xmlns:a14="http://schemas.microsoft.com/office/drawing/2010/main" val="0"/>
                </a:ext>
              </a:extLst>
            </a:blip>
            <a:srcRect l="35807" t="37634" r="35591" b="35879"/>
            <a:stretch/>
          </p:blipFill>
          <p:spPr>
            <a:xfrm>
              <a:off x="0" y="39566"/>
              <a:ext cx="1111044" cy="771674"/>
            </a:xfrm>
            <a:prstGeom prst="rect">
              <a:avLst/>
            </a:prstGeom>
          </p:spPr>
        </p:pic>
        <p:pic>
          <p:nvPicPr>
            <p:cNvPr id="8" name="Picture 7">
              <a:extLst>
                <a:ext uri="{FF2B5EF4-FFF2-40B4-BE49-F238E27FC236}">
                  <a16:creationId xmlns:a16="http://schemas.microsoft.com/office/drawing/2014/main" id="{9C78084F-6FE5-90AD-6EF8-2E6BA9449ED8}"/>
                </a:ext>
              </a:extLst>
            </p:cNvPr>
            <p:cNvPicPr>
              <a:picLocks noChangeAspect="1"/>
            </p:cNvPicPr>
            <p:nvPr/>
          </p:nvPicPr>
          <p:blipFill>
            <a:blip r:embed="rId3">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Lst>
            </a:blip>
            <a:srcRect l="32338" t="13039"/>
            <a:stretch/>
          </p:blipFill>
          <p:spPr>
            <a:xfrm>
              <a:off x="922776" y="206476"/>
              <a:ext cx="1283836" cy="495931"/>
            </a:xfrm>
            <a:prstGeom prst="rect">
              <a:avLst/>
            </a:prstGeom>
          </p:spPr>
        </p:pic>
      </p:grpSp>
      <p:sp>
        <p:nvSpPr>
          <p:cNvPr id="2" name="Title 1">
            <a:extLst>
              <a:ext uri="{FF2B5EF4-FFF2-40B4-BE49-F238E27FC236}">
                <a16:creationId xmlns:a16="http://schemas.microsoft.com/office/drawing/2014/main" id="{E159DE8E-D61A-4E9C-9163-DB846C8A2FBC}"/>
              </a:ext>
            </a:extLst>
          </p:cNvPr>
          <p:cNvSpPr>
            <a:spLocks noGrp="1"/>
          </p:cNvSpPr>
          <p:nvPr>
            <p:ph type="title"/>
          </p:nvPr>
        </p:nvSpPr>
        <p:spPr>
          <a:xfrm>
            <a:off x="570271" y="1071476"/>
            <a:ext cx="10783529" cy="988281"/>
          </a:xfrm>
        </p:spPr>
        <p:txBody>
          <a:bodyPr/>
          <a:lstStyle/>
          <a:p>
            <a:r>
              <a:rPr lang="en-IN" b="1" dirty="0">
                <a:solidFill>
                  <a:schemeClr val="bg1"/>
                </a:solidFill>
              </a:rPr>
              <a:t>Scope of System</a:t>
            </a:r>
            <a:endParaRPr lang="en-IN" dirty="0">
              <a:solidFill>
                <a:schemeClr val="bg1"/>
              </a:solidFill>
            </a:endParaRPr>
          </a:p>
        </p:txBody>
      </p:sp>
      <p:sp>
        <p:nvSpPr>
          <p:cNvPr id="9" name="Rectangle 1">
            <a:extLst>
              <a:ext uri="{FF2B5EF4-FFF2-40B4-BE49-F238E27FC236}">
                <a16:creationId xmlns:a16="http://schemas.microsoft.com/office/drawing/2014/main" id="{E9EC0EBF-A1B5-7A4D-3E16-2D865E361866}"/>
              </a:ext>
            </a:extLst>
          </p:cNvPr>
          <p:cNvSpPr>
            <a:spLocks noGrp="1" noChangeArrowheads="1"/>
          </p:cNvSpPr>
          <p:nvPr>
            <p:ph idx="1"/>
          </p:nvPr>
        </p:nvSpPr>
        <p:spPr bwMode="auto">
          <a:xfrm>
            <a:off x="511277" y="2195182"/>
            <a:ext cx="10783529" cy="2865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nSpc>
                <a:spcPct val="150000"/>
              </a:lnSpc>
              <a:buFont typeface="Arial" panose="020B0604020202020204" pitchFamily="34" charset="0"/>
              <a:buChar char="•"/>
            </a:pPr>
            <a:r>
              <a:rPr lang="en-US" sz="2000" b="1" dirty="0">
                <a:solidFill>
                  <a:schemeClr val="bg1"/>
                </a:solidFill>
              </a:rPr>
              <a:t>Music Industry Analysts</a:t>
            </a:r>
            <a:r>
              <a:rPr lang="en-US" sz="2000" dirty="0">
                <a:solidFill>
                  <a:schemeClr val="bg1"/>
                </a:solidFill>
              </a:rPr>
              <a:t>: Identify trends and forecast emerging artists.</a:t>
            </a:r>
          </a:p>
          <a:p>
            <a:pPr>
              <a:lnSpc>
                <a:spcPct val="150000"/>
              </a:lnSpc>
              <a:buFont typeface="Arial" panose="020B0604020202020204" pitchFamily="34" charset="0"/>
              <a:buChar char="•"/>
            </a:pPr>
            <a:r>
              <a:rPr lang="en-US" sz="2000" b="1" dirty="0">
                <a:solidFill>
                  <a:schemeClr val="bg1"/>
                </a:solidFill>
              </a:rPr>
              <a:t>Spotify Marketing Teams</a:t>
            </a:r>
            <a:r>
              <a:rPr lang="en-US" sz="2000" dirty="0">
                <a:solidFill>
                  <a:schemeClr val="bg1"/>
                </a:solidFill>
              </a:rPr>
              <a:t>: Design targeted campaigns based on listener data.</a:t>
            </a:r>
          </a:p>
          <a:p>
            <a:pPr>
              <a:lnSpc>
                <a:spcPct val="150000"/>
              </a:lnSpc>
              <a:buFont typeface="Arial" panose="020B0604020202020204" pitchFamily="34" charset="0"/>
              <a:buChar char="•"/>
            </a:pPr>
            <a:r>
              <a:rPr lang="en-US" sz="2000" b="1" dirty="0">
                <a:solidFill>
                  <a:schemeClr val="bg1"/>
                </a:solidFill>
              </a:rPr>
              <a:t>Music Producers</a:t>
            </a:r>
            <a:r>
              <a:rPr lang="en-US" sz="2000" dirty="0">
                <a:solidFill>
                  <a:schemeClr val="bg1"/>
                </a:solidFill>
              </a:rPr>
              <a:t>: Understand song characteristics that influence popularity.</a:t>
            </a:r>
          </a:p>
          <a:p>
            <a:pPr>
              <a:lnSpc>
                <a:spcPct val="150000"/>
              </a:lnSpc>
              <a:buFont typeface="Arial" panose="020B0604020202020204" pitchFamily="34" charset="0"/>
              <a:buChar char="•"/>
            </a:pPr>
            <a:r>
              <a:rPr lang="en-US" sz="2000" b="1" dirty="0">
                <a:solidFill>
                  <a:schemeClr val="bg1"/>
                </a:solidFill>
              </a:rPr>
              <a:t>Educational Purpose</a:t>
            </a:r>
            <a:r>
              <a:rPr lang="en-US" sz="2000" dirty="0">
                <a:solidFill>
                  <a:schemeClr val="bg1"/>
                </a:solidFill>
              </a:rPr>
              <a:t>: Demonstrate Power BI’s impact on real-world data analytics.</a:t>
            </a:r>
          </a:p>
          <a:p>
            <a:pPr>
              <a:lnSpc>
                <a:spcPct val="150000"/>
              </a:lnSpc>
              <a:buFont typeface="Arial" panose="020B0604020202020204" pitchFamily="34" charset="0"/>
              <a:buChar char="•"/>
            </a:pPr>
            <a:r>
              <a:rPr lang="en-US" sz="2000" b="1" dirty="0">
                <a:solidFill>
                  <a:schemeClr val="bg1"/>
                </a:solidFill>
              </a:rPr>
              <a:t>Scalability</a:t>
            </a:r>
            <a:r>
              <a:rPr lang="en-US" sz="2000" dirty="0">
                <a:solidFill>
                  <a:schemeClr val="bg1"/>
                </a:solidFill>
              </a:rPr>
              <a:t>: Can be adapted for other industries like e-commerce and healthcare.</a:t>
            </a:r>
          </a:p>
        </p:txBody>
      </p:sp>
    </p:spTree>
    <p:extLst>
      <p:ext uri="{BB962C8B-B14F-4D97-AF65-F5344CB8AC3E}">
        <p14:creationId xmlns:p14="http://schemas.microsoft.com/office/powerpoint/2010/main" val="31838029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1459EE-4C9D-0D7A-0F69-4540F46B7B2E}"/>
            </a:ext>
          </a:extLst>
        </p:cNvPr>
        <p:cNvGrpSpPr/>
        <p:nvPr/>
      </p:nvGrpSpPr>
      <p:grpSpPr>
        <a:xfrm>
          <a:off x="0" y="0"/>
          <a:ext cx="0" cy="0"/>
          <a:chOff x="0" y="0"/>
          <a:chExt cx="0" cy="0"/>
        </a:xfrm>
      </p:grpSpPr>
      <p:grpSp>
        <p:nvGrpSpPr>
          <p:cNvPr id="4" name="Group 3">
            <a:extLst>
              <a:ext uri="{FF2B5EF4-FFF2-40B4-BE49-F238E27FC236}">
                <a16:creationId xmlns:a16="http://schemas.microsoft.com/office/drawing/2014/main" id="{BC1E6F6B-5AB1-5664-5869-19DA88354F0A}"/>
              </a:ext>
            </a:extLst>
          </p:cNvPr>
          <p:cNvGrpSpPr/>
          <p:nvPr/>
        </p:nvGrpSpPr>
        <p:grpSpPr>
          <a:xfrm>
            <a:off x="0" y="0"/>
            <a:ext cx="12192000" cy="6858000"/>
            <a:chOff x="0" y="0"/>
            <a:chExt cx="12192000" cy="6858000"/>
          </a:xfrm>
        </p:grpSpPr>
        <p:sp>
          <p:nvSpPr>
            <p:cNvPr id="5" name="Rectangle 4">
              <a:extLst>
                <a:ext uri="{FF2B5EF4-FFF2-40B4-BE49-F238E27FC236}">
                  <a16:creationId xmlns:a16="http://schemas.microsoft.com/office/drawing/2014/main" id="{04CE34A7-F3FE-95DD-84AE-263E18A7CE0F}"/>
                </a:ext>
              </a:extLst>
            </p:cNvPr>
            <p:cNvSpPr/>
            <p:nvPr/>
          </p:nvSpPr>
          <p:spPr>
            <a:xfrm>
              <a:off x="0" y="0"/>
              <a:ext cx="12192000" cy="6858000"/>
            </a:xfrm>
            <a:prstGeom prst="rect">
              <a:avLst/>
            </a:prstGeom>
            <a:gradFill flip="none" rotWithShape="1">
              <a:gsLst>
                <a:gs pos="8000">
                  <a:srgbClr val="2ACC39">
                    <a:lumMod val="76000"/>
                  </a:srgbClr>
                </a:gs>
                <a:gs pos="42000">
                  <a:schemeClr val="tx1">
                    <a:lumMod val="93000"/>
                    <a:lumOff val="7000"/>
                  </a:schemeClr>
                </a:gs>
                <a:gs pos="68000">
                  <a:srgbClr val="2ACC39">
                    <a:alpha val="93000"/>
                    <a:lumMod val="69000"/>
                  </a:srgbClr>
                </a:gs>
                <a:gs pos="90000">
                  <a:schemeClr val="tx1">
                    <a:lumMod val="87000"/>
                    <a:lumOff val="13000"/>
                  </a:schemeClr>
                </a:gs>
              </a:gsLst>
              <a:lin ang="27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22EBE466-5843-1A2A-53D1-2B349813CC40}"/>
                </a:ext>
              </a:extLst>
            </p:cNvPr>
            <p:cNvSpPr/>
            <p:nvPr/>
          </p:nvSpPr>
          <p:spPr>
            <a:xfrm>
              <a:off x="0" y="0"/>
              <a:ext cx="12192000" cy="825908"/>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7" name="Picture 6">
              <a:extLst>
                <a:ext uri="{FF2B5EF4-FFF2-40B4-BE49-F238E27FC236}">
                  <a16:creationId xmlns:a16="http://schemas.microsoft.com/office/drawing/2014/main" id="{6377861E-4074-3837-8AC5-9F60B21939A0}"/>
                </a:ext>
              </a:extLst>
            </p:cNvPr>
            <p:cNvPicPr>
              <a:picLocks noChangeAspect="1"/>
            </p:cNvPicPr>
            <p:nvPr/>
          </p:nvPicPr>
          <p:blipFill>
            <a:blip r:embed="rId2">
              <a:extLst>
                <a:ext uri="{28A0092B-C50C-407E-A947-70E740481C1C}">
                  <a14:useLocalDpi xmlns:a14="http://schemas.microsoft.com/office/drawing/2010/main" val="0"/>
                </a:ext>
              </a:extLst>
            </a:blip>
            <a:srcRect l="35807" t="37634" r="35591" b="35879"/>
            <a:stretch/>
          </p:blipFill>
          <p:spPr>
            <a:xfrm>
              <a:off x="0" y="39566"/>
              <a:ext cx="1111044" cy="771674"/>
            </a:xfrm>
            <a:prstGeom prst="rect">
              <a:avLst/>
            </a:prstGeom>
          </p:spPr>
        </p:pic>
        <p:pic>
          <p:nvPicPr>
            <p:cNvPr id="8" name="Picture 7">
              <a:extLst>
                <a:ext uri="{FF2B5EF4-FFF2-40B4-BE49-F238E27FC236}">
                  <a16:creationId xmlns:a16="http://schemas.microsoft.com/office/drawing/2014/main" id="{13DB8683-EBBF-73F4-A407-83F2F8EB31E7}"/>
                </a:ext>
              </a:extLst>
            </p:cNvPr>
            <p:cNvPicPr>
              <a:picLocks noChangeAspect="1"/>
            </p:cNvPicPr>
            <p:nvPr/>
          </p:nvPicPr>
          <p:blipFill>
            <a:blip r:embed="rId3">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Lst>
            </a:blip>
            <a:srcRect l="32338" t="13039"/>
            <a:stretch/>
          </p:blipFill>
          <p:spPr>
            <a:xfrm>
              <a:off x="922776" y="206476"/>
              <a:ext cx="1283836" cy="495931"/>
            </a:xfrm>
            <a:prstGeom prst="rect">
              <a:avLst/>
            </a:prstGeom>
          </p:spPr>
        </p:pic>
      </p:grpSp>
      <p:sp>
        <p:nvSpPr>
          <p:cNvPr id="2" name="Title 1">
            <a:extLst>
              <a:ext uri="{FF2B5EF4-FFF2-40B4-BE49-F238E27FC236}">
                <a16:creationId xmlns:a16="http://schemas.microsoft.com/office/drawing/2014/main" id="{BFE08451-EFCE-8E92-F253-7DBB81615CAB}"/>
              </a:ext>
            </a:extLst>
          </p:cNvPr>
          <p:cNvSpPr>
            <a:spLocks noGrp="1"/>
          </p:cNvSpPr>
          <p:nvPr>
            <p:ph type="title"/>
          </p:nvPr>
        </p:nvSpPr>
        <p:spPr>
          <a:xfrm>
            <a:off x="570271" y="958482"/>
            <a:ext cx="10783529" cy="988281"/>
          </a:xfrm>
        </p:spPr>
        <p:txBody>
          <a:bodyPr/>
          <a:lstStyle/>
          <a:p>
            <a:r>
              <a:rPr lang="en-IN" b="1" dirty="0">
                <a:solidFill>
                  <a:schemeClr val="bg1"/>
                </a:solidFill>
              </a:rPr>
              <a:t>Hardware &amp; Software Requirements</a:t>
            </a:r>
            <a:endParaRPr lang="en-IN" dirty="0">
              <a:solidFill>
                <a:schemeClr val="bg1"/>
              </a:solidFill>
            </a:endParaRPr>
          </a:p>
        </p:txBody>
      </p:sp>
      <p:sp>
        <p:nvSpPr>
          <p:cNvPr id="9" name="Rectangle 1">
            <a:extLst>
              <a:ext uri="{FF2B5EF4-FFF2-40B4-BE49-F238E27FC236}">
                <a16:creationId xmlns:a16="http://schemas.microsoft.com/office/drawing/2014/main" id="{1B506CC0-F73F-FC13-84F7-F8FD2110A2FE}"/>
              </a:ext>
            </a:extLst>
          </p:cNvPr>
          <p:cNvSpPr>
            <a:spLocks noGrp="1" noChangeArrowheads="1"/>
          </p:cNvSpPr>
          <p:nvPr>
            <p:ph idx="1"/>
          </p:nvPr>
        </p:nvSpPr>
        <p:spPr bwMode="auto">
          <a:xfrm>
            <a:off x="570271" y="2021334"/>
            <a:ext cx="10917493" cy="44582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nSpc>
                <a:spcPct val="150000"/>
              </a:lnSpc>
              <a:buFont typeface="Arial" panose="020B0604020202020204" pitchFamily="34" charset="0"/>
              <a:buChar char="•"/>
            </a:pPr>
            <a:r>
              <a:rPr lang="en-IN" sz="2000" b="1" dirty="0">
                <a:solidFill>
                  <a:schemeClr val="bg1"/>
                </a:solidFill>
              </a:rPr>
              <a:t>Hardware Requirements</a:t>
            </a:r>
            <a:r>
              <a:rPr lang="en-IN" sz="2000" dirty="0">
                <a:solidFill>
                  <a:schemeClr val="bg1"/>
                </a:solidFill>
              </a:rPr>
              <a:t>:</a:t>
            </a:r>
          </a:p>
          <a:p>
            <a:pPr marL="742950" lvl="1" indent="-285750">
              <a:lnSpc>
                <a:spcPct val="150000"/>
              </a:lnSpc>
              <a:buFont typeface="Arial" panose="020B0604020202020204" pitchFamily="34" charset="0"/>
              <a:buChar char="•"/>
            </a:pPr>
            <a:r>
              <a:rPr lang="en-IN" sz="1800" dirty="0">
                <a:solidFill>
                  <a:schemeClr val="bg1"/>
                </a:solidFill>
              </a:rPr>
              <a:t>Processor: AMD </a:t>
            </a:r>
            <a:r>
              <a:rPr lang="en-IN" sz="1800" dirty="0" err="1">
                <a:solidFill>
                  <a:schemeClr val="bg1"/>
                </a:solidFill>
              </a:rPr>
              <a:t>Ryzen</a:t>
            </a:r>
            <a:r>
              <a:rPr lang="en-IN" sz="1800" dirty="0">
                <a:solidFill>
                  <a:schemeClr val="bg1"/>
                </a:solidFill>
              </a:rPr>
              <a:t> 5 / Intel Core i5 or higher</a:t>
            </a:r>
          </a:p>
          <a:p>
            <a:pPr marL="742950" lvl="1" indent="-285750">
              <a:lnSpc>
                <a:spcPct val="150000"/>
              </a:lnSpc>
              <a:buFont typeface="Arial" panose="020B0604020202020204" pitchFamily="34" charset="0"/>
              <a:buChar char="•"/>
            </a:pPr>
            <a:r>
              <a:rPr lang="en-IN" sz="1800" dirty="0">
                <a:solidFill>
                  <a:schemeClr val="bg1"/>
                </a:solidFill>
              </a:rPr>
              <a:t>RAM: Minimum 8 GB (16 GB recommended)</a:t>
            </a:r>
          </a:p>
          <a:p>
            <a:pPr marL="742950" lvl="1" indent="-285750">
              <a:lnSpc>
                <a:spcPct val="150000"/>
              </a:lnSpc>
              <a:buFont typeface="Arial" panose="020B0604020202020204" pitchFamily="34" charset="0"/>
              <a:buChar char="•"/>
            </a:pPr>
            <a:r>
              <a:rPr lang="en-IN" sz="1800" dirty="0">
                <a:solidFill>
                  <a:schemeClr val="bg1"/>
                </a:solidFill>
              </a:rPr>
              <a:t>Storage: 256 GB SSD or higher</a:t>
            </a:r>
          </a:p>
          <a:p>
            <a:pPr marL="742950" lvl="1" indent="-285750">
              <a:lnSpc>
                <a:spcPct val="150000"/>
              </a:lnSpc>
              <a:buFont typeface="Arial" panose="020B0604020202020204" pitchFamily="34" charset="0"/>
              <a:buChar char="•"/>
            </a:pPr>
            <a:r>
              <a:rPr lang="en-IN" sz="1800" dirty="0">
                <a:solidFill>
                  <a:schemeClr val="bg1"/>
                </a:solidFill>
              </a:rPr>
              <a:t>Display: HD (1920x1080) resolution</a:t>
            </a:r>
          </a:p>
          <a:p>
            <a:pPr>
              <a:lnSpc>
                <a:spcPct val="150000"/>
              </a:lnSpc>
              <a:buFont typeface="Arial" panose="020B0604020202020204" pitchFamily="34" charset="0"/>
              <a:buChar char="•"/>
            </a:pPr>
            <a:r>
              <a:rPr lang="en-IN" sz="2000" b="1" dirty="0">
                <a:solidFill>
                  <a:schemeClr val="bg1"/>
                </a:solidFill>
              </a:rPr>
              <a:t>Software Requirements</a:t>
            </a:r>
            <a:r>
              <a:rPr lang="en-IN" sz="2000" dirty="0">
                <a:solidFill>
                  <a:schemeClr val="bg1"/>
                </a:solidFill>
              </a:rPr>
              <a:t>:</a:t>
            </a:r>
          </a:p>
          <a:p>
            <a:pPr marL="742950" lvl="1" indent="-285750">
              <a:lnSpc>
                <a:spcPct val="150000"/>
              </a:lnSpc>
              <a:buFont typeface="Arial" panose="020B0604020202020204" pitchFamily="34" charset="0"/>
              <a:buChar char="•"/>
            </a:pPr>
            <a:r>
              <a:rPr lang="en-IN" sz="1800" dirty="0">
                <a:solidFill>
                  <a:schemeClr val="bg1"/>
                </a:solidFill>
              </a:rPr>
              <a:t>OS: Windows 10 &amp; above</a:t>
            </a:r>
          </a:p>
          <a:p>
            <a:pPr marL="742950" lvl="1" indent="-285750">
              <a:lnSpc>
                <a:spcPct val="150000"/>
              </a:lnSpc>
              <a:buFont typeface="Arial" panose="020B0604020202020204" pitchFamily="34" charset="0"/>
              <a:buChar char="•"/>
            </a:pPr>
            <a:r>
              <a:rPr lang="en-IN" sz="1800" dirty="0">
                <a:solidFill>
                  <a:schemeClr val="bg1"/>
                </a:solidFill>
              </a:rPr>
              <a:t>Tools: Power BI, MS Excel, SQL Server</a:t>
            </a:r>
          </a:p>
          <a:p>
            <a:pPr marL="742950" lvl="1" indent="-285750">
              <a:lnSpc>
                <a:spcPct val="150000"/>
              </a:lnSpc>
              <a:buFont typeface="Arial" panose="020B0604020202020204" pitchFamily="34" charset="0"/>
              <a:buChar char="•"/>
            </a:pPr>
            <a:r>
              <a:rPr lang="en-IN" sz="1800" dirty="0">
                <a:solidFill>
                  <a:schemeClr val="bg1"/>
                </a:solidFill>
              </a:rPr>
              <a:t>Web Browsers: Chrome, Firefox, Edge</a:t>
            </a:r>
          </a:p>
        </p:txBody>
      </p:sp>
      <p:pic>
        <p:nvPicPr>
          <p:cNvPr id="10" name="Picture 9">
            <a:extLst>
              <a:ext uri="{FF2B5EF4-FFF2-40B4-BE49-F238E27FC236}">
                <a16:creationId xmlns:a16="http://schemas.microsoft.com/office/drawing/2014/main" id="{5F169B3F-5F6D-F907-0CB5-D45799AEECC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971071" y="2942993"/>
            <a:ext cx="3569109" cy="2654196"/>
          </a:xfrm>
          <a:prstGeom prst="rect">
            <a:avLst/>
          </a:prstGeom>
        </p:spPr>
      </p:pic>
    </p:spTree>
    <p:extLst>
      <p:ext uri="{BB962C8B-B14F-4D97-AF65-F5344CB8AC3E}">
        <p14:creationId xmlns:p14="http://schemas.microsoft.com/office/powerpoint/2010/main" val="27878356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9602C6-1002-B18E-55BD-194E642C6036}"/>
            </a:ext>
          </a:extLst>
        </p:cNvPr>
        <p:cNvGrpSpPr/>
        <p:nvPr/>
      </p:nvGrpSpPr>
      <p:grpSpPr>
        <a:xfrm>
          <a:off x="0" y="0"/>
          <a:ext cx="0" cy="0"/>
          <a:chOff x="0" y="0"/>
          <a:chExt cx="0" cy="0"/>
        </a:xfrm>
      </p:grpSpPr>
      <p:grpSp>
        <p:nvGrpSpPr>
          <p:cNvPr id="4" name="Group 3">
            <a:extLst>
              <a:ext uri="{FF2B5EF4-FFF2-40B4-BE49-F238E27FC236}">
                <a16:creationId xmlns:a16="http://schemas.microsoft.com/office/drawing/2014/main" id="{4C19A41D-FADA-8BF6-6B24-5D6D7B61E478}"/>
              </a:ext>
            </a:extLst>
          </p:cNvPr>
          <p:cNvGrpSpPr/>
          <p:nvPr/>
        </p:nvGrpSpPr>
        <p:grpSpPr>
          <a:xfrm>
            <a:off x="0" y="15875"/>
            <a:ext cx="12192000" cy="6858000"/>
            <a:chOff x="0" y="0"/>
            <a:chExt cx="12192000" cy="6858000"/>
          </a:xfrm>
        </p:grpSpPr>
        <p:sp>
          <p:nvSpPr>
            <p:cNvPr id="5" name="Rectangle 4">
              <a:extLst>
                <a:ext uri="{FF2B5EF4-FFF2-40B4-BE49-F238E27FC236}">
                  <a16:creationId xmlns:a16="http://schemas.microsoft.com/office/drawing/2014/main" id="{37AB8BD0-82E5-3FD9-22C4-476F9B6A308E}"/>
                </a:ext>
              </a:extLst>
            </p:cNvPr>
            <p:cNvSpPr/>
            <p:nvPr/>
          </p:nvSpPr>
          <p:spPr>
            <a:xfrm>
              <a:off x="0" y="0"/>
              <a:ext cx="12192000" cy="6858000"/>
            </a:xfrm>
            <a:prstGeom prst="rect">
              <a:avLst/>
            </a:prstGeom>
            <a:gradFill flip="none" rotWithShape="1">
              <a:gsLst>
                <a:gs pos="8000">
                  <a:srgbClr val="2ACC39">
                    <a:lumMod val="76000"/>
                  </a:srgbClr>
                </a:gs>
                <a:gs pos="42000">
                  <a:schemeClr val="tx1">
                    <a:lumMod val="93000"/>
                    <a:lumOff val="7000"/>
                  </a:schemeClr>
                </a:gs>
                <a:gs pos="68000">
                  <a:srgbClr val="2ACC39">
                    <a:alpha val="93000"/>
                    <a:lumMod val="69000"/>
                  </a:srgbClr>
                </a:gs>
                <a:gs pos="90000">
                  <a:schemeClr val="tx1">
                    <a:lumMod val="87000"/>
                    <a:lumOff val="13000"/>
                  </a:schemeClr>
                </a:gs>
              </a:gsLst>
              <a:lin ang="27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1430CD43-4970-4209-3641-28FA40D5EAC9}"/>
                </a:ext>
              </a:extLst>
            </p:cNvPr>
            <p:cNvSpPr/>
            <p:nvPr/>
          </p:nvSpPr>
          <p:spPr>
            <a:xfrm>
              <a:off x="0" y="0"/>
              <a:ext cx="12192000" cy="825908"/>
            </a:xfrm>
            <a:prstGeom prst="rect">
              <a:avLst/>
            </a:prstGeom>
            <a:solidFill>
              <a:schemeClr val="tx1"/>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7" name="Picture 6">
              <a:extLst>
                <a:ext uri="{FF2B5EF4-FFF2-40B4-BE49-F238E27FC236}">
                  <a16:creationId xmlns:a16="http://schemas.microsoft.com/office/drawing/2014/main" id="{9D3C4F49-554B-43B3-A14D-EBFD7BEA4005}"/>
                </a:ext>
              </a:extLst>
            </p:cNvPr>
            <p:cNvPicPr>
              <a:picLocks noChangeAspect="1"/>
            </p:cNvPicPr>
            <p:nvPr/>
          </p:nvPicPr>
          <p:blipFill>
            <a:blip r:embed="rId2">
              <a:extLst>
                <a:ext uri="{28A0092B-C50C-407E-A947-70E740481C1C}">
                  <a14:useLocalDpi xmlns:a14="http://schemas.microsoft.com/office/drawing/2010/main" val="0"/>
                </a:ext>
              </a:extLst>
            </a:blip>
            <a:srcRect l="35807" t="37634" r="35591" b="35879"/>
            <a:stretch/>
          </p:blipFill>
          <p:spPr>
            <a:xfrm>
              <a:off x="0" y="39566"/>
              <a:ext cx="1111044" cy="771674"/>
            </a:xfrm>
            <a:prstGeom prst="rect">
              <a:avLst/>
            </a:prstGeom>
          </p:spPr>
        </p:pic>
        <p:pic>
          <p:nvPicPr>
            <p:cNvPr id="8" name="Picture 7">
              <a:extLst>
                <a:ext uri="{FF2B5EF4-FFF2-40B4-BE49-F238E27FC236}">
                  <a16:creationId xmlns:a16="http://schemas.microsoft.com/office/drawing/2014/main" id="{58904973-40D9-FC03-79CF-E12B69895316}"/>
                </a:ext>
              </a:extLst>
            </p:cNvPr>
            <p:cNvPicPr>
              <a:picLocks noChangeAspect="1"/>
            </p:cNvPicPr>
            <p:nvPr/>
          </p:nvPicPr>
          <p:blipFill>
            <a:blip r:embed="rId3">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Lst>
            </a:blip>
            <a:srcRect l="32338" t="13039"/>
            <a:stretch/>
          </p:blipFill>
          <p:spPr>
            <a:xfrm>
              <a:off x="922776" y="206476"/>
              <a:ext cx="1283836" cy="495931"/>
            </a:xfrm>
            <a:prstGeom prst="rect">
              <a:avLst/>
            </a:prstGeom>
          </p:spPr>
        </p:pic>
      </p:grpSp>
      <p:sp>
        <p:nvSpPr>
          <p:cNvPr id="2" name="Title 1">
            <a:extLst>
              <a:ext uri="{FF2B5EF4-FFF2-40B4-BE49-F238E27FC236}">
                <a16:creationId xmlns:a16="http://schemas.microsoft.com/office/drawing/2014/main" id="{5708B715-20C5-5E65-3EBC-6E00DBF3A51C}"/>
              </a:ext>
            </a:extLst>
          </p:cNvPr>
          <p:cNvSpPr>
            <a:spLocks noGrp="1"/>
          </p:cNvSpPr>
          <p:nvPr>
            <p:ph type="title"/>
          </p:nvPr>
        </p:nvSpPr>
        <p:spPr>
          <a:xfrm>
            <a:off x="570271" y="1071476"/>
            <a:ext cx="10783529" cy="988281"/>
          </a:xfrm>
        </p:spPr>
        <p:txBody>
          <a:bodyPr/>
          <a:lstStyle/>
          <a:p>
            <a:r>
              <a:rPr lang="en-IN" b="1" dirty="0">
                <a:solidFill>
                  <a:schemeClr val="bg1"/>
                </a:solidFill>
              </a:rPr>
              <a:t>Dataset &amp; Data Sources</a:t>
            </a:r>
            <a:endParaRPr lang="en-IN" dirty="0">
              <a:solidFill>
                <a:schemeClr val="bg1"/>
              </a:solidFill>
            </a:endParaRPr>
          </a:p>
        </p:txBody>
      </p:sp>
      <p:sp>
        <p:nvSpPr>
          <p:cNvPr id="36" name="Rectangle 28">
            <a:extLst>
              <a:ext uri="{FF2B5EF4-FFF2-40B4-BE49-F238E27FC236}">
                <a16:creationId xmlns:a16="http://schemas.microsoft.com/office/drawing/2014/main" id="{DBD092C1-4A94-B60B-BA4D-FE3BB461414D}"/>
              </a:ext>
            </a:extLst>
          </p:cNvPr>
          <p:cNvSpPr>
            <a:spLocks noChangeArrowheads="1"/>
          </p:cNvSpPr>
          <p:nvPr/>
        </p:nvSpPr>
        <p:spPr bwMode="auto">
          <a:xfrm>
            <a:off x="555522" y="1552070"/>
            <a:ext cx="10970342" cy="46115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800" b="1" i="0" u="none" strike="noStrike" cap="none" normalizeH="0" baseline="0" dirty="0">
                <a:ln>
                  <a:noFill/>
                </a:ln>
                <a:solidFill>
                  <a:schemeClr val="bg1"/>
                </a:solidFill>
                <a:effectLst/>
                <a:latin typeface="Arial" panose="020B0604020202020204" pitchFamily="34" charset="0"/>
              </a:rPr>
              <a:t>Dataset</a:t>
            </a:r>
            <a:r>
              <a:rPr kumimoji="0" lang="en-US" altLang="en-US" sz="1800" b="0" i="0" u="none" strike="noStrike" cap="none" normalizeH="0" baseline="0" dirty="0">
                <a:ln>
                  <a:noFill/>
                </a:ln>
                <a:solidFill>
                  <a:schemeClr val="bg1"/>
                </a:solidFill>
                <a:effectLst/>
                <a:latin typeface="Arial" panose="020B0604020202020204" pitchFamily="34" charset="0"/>
              </a:rPr>
              <a:t>: Spotify Top 200 Songs (updated weekly)</a:t>
            </a:r>
          </a:p>
          <a:p>
            <a:pPr marL="0" marR="0" lvl="0" indent="0" algn="l" defTabSz="914400" rtl="0" eaLnBrk="0" fontAlgn="base" latinLnBrk="0" hangingPunct="0">
              <a:lnSpc>
                <a:spcPct val="150000"/>
              </a:lnSpc>
              <a:spcBef>
                <a:spcPct val="0"/>
              </a:spcBef>
              <a:spcAft>
                <a:spcPct val="0"/>
              </a:spcAft>
              <a:buClrTx/>
              <a:buSzTx/>
              <a:buFontTx/>
              <a:buChar char="•"/>
              <a:tabLst/>
            </a:pPr>
            <a:r>
              <a:rPr lang="en-US" altLang="en-US" b="1" dirty="0">
                <a:solidFill>
                  <a:schemeClr val="bg1"/>
                </a:solidFill>
                <a:latin typeface="Arial" panose="020B0604020202020204" pitchFamily="34" charset="0"/>
              </a:rPr>
              <a:t>Data source : </a:t>
            </a:r>
            <a:r>
              <a:rPr lang="en-US" altLang="en-US" dirty="0">
                <a:solidFill>
                  <a:schemeClr val="bg1"/>
                </a:solidFill>
                <a:latin typeface="Arial" panose="020B0604020202020204" pitchFamily="34" charset="0"/>
                <a:hlinkClick r:id="rId5"/>
              </a:rPr>
              <a:t>Kaggle </a:t>
            </a:r>
            <a:endParaRPr kumimoji="0" lang="en-US" altLang="en-US" sz="18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800" b="1" i="0" u="none" strike="noStrike" cap="none" normalizeH="0" baseline="0" dirty="0">
                <a:ln>
                  <a:noFill/>
                </a:ln>
                <a:solidFill>
                  <a:schemeClr val="bg1"/>
                </a:solidFill>
                <a:effectLst/>
                <a:latin typeface="Arial" panose="020B0604020202020204" pitchFamily="34" charset="0"/>
              </a:rPr>
              <a:t>Key Attributes</a:t>
            </a:r>
            <a:r>
              <a:rPr kumimoji="0" lang="en-US" altLang="en-US" sz="1800" b="0" i="0" u="none" strike="noStrike" cap="none" normalizeH="0" baseline="0" dirty="0">
                <a:ln>
                  <a:noFill/>
                </a:ln>
                <a:solidFill>
                  <a:schemeClr val="bg1"/>
                </a:solidFill>
                <a:effectLst/>
                <a:latin typeface="Arial" panose="020B0604020202020204" pitchFamily="34" charset="0"/>
              </a:rPr>
              <a:t>:</a:t>
            </a:r>
          </a:p>
          <a:p>
            <a:pPr marL="457200" marR="0" lvl="1" indent="0" algn="l" defTabSz="914400" rtl="0" eaLnBrk="0" fontAlgn="base" latinLnBrk="0" hangingPunct="0">
              <a:lnSpc>
                <a:spcPct val="150000"/>
              </a:lnSpc>
              <a:spcBef>
                <a:spcPct val="0"/>
              </a:spcBef>
              <a:spcAft>
                <a:spcPct val="0"/>
              </a:spcAft>
              <a:buClrTx/>
              <a:buSzTx/>
              <a:buFontTx/>
              <a:buChar char="•"/>
              <a:tabLst/>
            </a:pPr>
            <a:r>
              <a:rPr kumimoji="0" lang="en-US" altLang="en-US" sz="1800" b="0" i="0" u="none" strike="noStrike" cap="none" normalizeH="0" baseline="0" dirty="0">
                <a:ln>
                  <a:noFill/>
                </a:ln>
                <a:solidFill>
                  <a:schemeClr val="bg1"/>
                </a:solidFill>
                <a:effectLst/>
                <a:latin typeface="Arial" panose="020B0604020202020204" pitchFamily="34" charset="0"/>
              </a:rPr>
              <a:t>Track Name, Artist, Genre, Streams, Release Date</a:t>
            </a:r>
          </a:p>
          <a:p>
            <a:pPr marL="457200" marR="0" lvl="1" indent="0" algn="l" defTabSz="914400" rtl="0" eaLnBrk="0" fontAlgn="base" latinLnBrk="0" hangingPunct="0">
              <a:lnSpc>
                <a:spcPct val="150000"/>
              </a:lnSpc>
              <a:spcBef>
                <a:spcPct val="0"/>
              </a:spcBef>
              <a:spcAft>
                <a:spcPct val="0"/>
              </a:spcAft>
              <a:buClrTx/>
              <a:buSzTx/>
              <a:buFontTx/>
              <a:buChar char="•"/>
              <a:tabLst/>
            </a:pPr>
            <a:r>
              <a:rPr kumimoji="0" lang="en-US" altLang="en-US" sz="1800" b="0" i="0" u="none" strike="noStrike" cap="none" normalizeH="0" baseline="0" dirty="0">
                <a:ln>
                  <a:noFill/>
                </a:ln>
                <a:solidFill>
                  <a:schemeClr val="bg1"/>
                </a:solidFill>
                <a:effectLst/>
                <a:latin typeface="Arial" panose="020B0604020202020204" pitchFamily="34" charset="0"/>
              </a:rPr>
              <a:t>Audio Features (Danceability, Energy, Tempo, Loudness, Valence, etc.)</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800" b="1" i="0" u="none" strike="noStrike" cap="none" normalizeH="0" baseline="0" dirty="0">
                <a:ln>
                  <a:noFill/>
                </a:ln>
                <a:solidFill>
                  <a:schemeClr val="bg1"/>
                </a:solidFill>
                <a:effectLst/>
                <a:latin typeface="Arial" panose="020B0604020202020204" pitchFamily="34" charset="0"/>
              </a:rPr>
              <a:t>Tools Used</a:t>
            </a:r>
            <a:r>
              <a:rPr kumimoji="0" lang="en-US" altLang="en-US" sz="1800" b="0" i="0" u="none" strike="noStrike" cap="none" normalizeH="0" baseline="0" dirty="0">
                <a:ln>
                  <a:noFill/>
                </a:ln>
                <a:solidFill>
                  <a:schemeClr val="bg1"/>
                </a:solidFill>
                <a:effectLst/>
                <a:latin typeface="Arial" panose="020B0604020202020204" pitchFamily="34" charset="0"/>
              </a:rPr>
              <a:t>:</a:t>
            </a:r>
          </a:p>
          <a:p>
            <a:pPr marL="457200" marR="0" lvl="1" indent="0" algn="l" defTabSz="914400" rtl="0" eaLnBrk="0" fontAlgn="base" latinLnBrk="0" hangingPunct="0">
              <a:lnSpc>
                <a:spcPct val="150000"/>
              </a:lnSpc>
              <a:spcBef>
                <a:spcPct val="0"/>
              </a:spcBef>
              <a:spcAft>
                <a:spcPct val="0"/>
              </a:spcAft>
              <a:buClrTx/>
              <a:buSzTx/>
              <a:buFontTx/>
              <a:buChar char="•"/>
              <a:tabLst/>
            </a:pPr>
            <a:r>
              <a:rPr kumimoji="0" lang="en-US" altLang="en-US" sz="1800" b="0" i="0" u="none" strike="noStrike" cap="none" normalizeH="0" baseline="0" dirty="0">
                <a:ln>
                  <a:noFill/>
                </a:ln>
                <a:solidFill>
                  <a:schemeClr val="bg1"/>
                </a:solidFill>
                <a:effectLst/>
                <a:latin typeface="Arial" panose="020B0604020202020204" pitchFamily="34" charset="0"/>
              </a:rPr>
              <a:t>Power BI (for data visualization)</a:t>
            </a:r>
          </a:p>
          <a:p>
            <a:pPr marL="457200" marR="0" lvl="1" indent="0" algn="l" defTabSz="914400" rtl="0" eaLnBrk="0" fontAlgn="base" latinLnBrk="0" hangingPunct="0">
              <a:lnSpc>
                <a:spcPct val="150000"/>
              </a:lnSpc>
              <a:spcBef>
                <a:spcPct val="0"/>
              </a:spcBef>
              <a:spcAft>
                <a:spcPct val="0"/>
              </a:spcAft>
              <a:buClrTx/>
              <a:buSzTx/>
              <a:buFontTx/>
              <a:buChar char="•"/>
              <a:tabLst/>
            </a:pPr>
            <a:r>
              <a:rPr lang="en-US" altLang="en-US" dirty="0">
                <a:solidFill>
                  <a:schemeClr val="bg1"/>
                </a:solidFill>
                <a:latin typeface="Arial" panose="020B0604020202020204" pitchFamily="34" charset="0"/>
              </a:rPr>
              <a:t>Python</a:t>
            </a:r>
            <a:r>
              <a:rPr kumimoji="0" lang="en-US" altLang="en-US" sz="1800" b="0" i="0" u="none" strike="noStrike" cap="none" normalizeH="0" baseline="0" dirty="0">
                <a:ln>
                  <a:noFill/>
                </a:ln>
                <a:solidFill>
                  <a:schemeClr val="bg1"/>
                </a:solidFill>
                <a:effectLst/>
                <a:latin typeface="Arial" panose="020B0604020202020204" pitchFamily="34" charset="0"/>
              </a:rPr>
              <a:t> (for data cleaning and preparation)</a:t>
            </a:r>
          </a:p>
          <a:p>
            <a:pPr marL="457200" marR="0" lvl="1" indent="0" algn="l" defTabSz="914400" rtl="0" eaLnBrk="0" fontAlgn="base" latinLnBrk="0" hangingPunct="0">
              <a:lnSpc>
                <a:spcPct val="150000"/>
              </a:lnSpc>
              <a:spcBef>
                <a:spcPct val="0"/>
              </a:spcBef>
              <a:spcAft>
                <a:spcPct val="0"/>
              </a:spcAft>
              <a:buClrTx/>
              <a:buSzTx/>
              <a:buFontTx/>
              <a:buChar char="•"/>
              <a:tabLst/>
            </a:pPr>
            <a:r>
              <a:rPr kumimoji="0" lang="en-US" altLang="en-US" sz="1800" b="0" i="0" u="none" strike="noStrike" cap="none" normalizeH="0" baseline="0" dirty="0">
                <a:ln>
                  <a:noFill/>
                </a:ln>
                <a:solidFill>
                  <a:schemeClr val="bg1"/>
                </a:solidFill>
                <a:effectLst/>
                <a:latin typeface="Arial" panose="020B0604020202020204" pitchFamily="34" charset="0"/>
              </a:rPr>
              <a:t>SQL (for data querying and management)</a:t>
            </a:r>
          </a:p>
          <a:p>
            <a:pPr marL="0" marR="0" lvl="0" indent="0" algn="l" defTabSz="914400" rtl="0" eaLnBrk="0" fontAlgn="base" latinLnBrk="0" hangingPunct="0">
              <a:lnSpc>
                <a:spcPct val="15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7" name="Rectangle 29">
            <a:extLst>
              <a:ext uri="{FF2B5EF4-FFF2-40B4-BE49-F238E27FC236}">
                <a16:creationId xmlns:a16="http://schemas.microsoft.com/office/drawing/2014/main" id="{33823FCB-2079-529D-3439-4FDB1D2EF2F2}"/>
              </a:ext>
            </a:extLst>
          </p:cNvPr>
          <p:cNvSpPr>
            <a:spLocks noChangeArrowheads="1"/>
          </p:cNvSpPr>
          <p:nvPr/>
        </p:nvSpPr>
        <p:spPr bwMode="auto">
          <a:xfrm>
            <a:off x="0" y="0"/>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38" name="Rectangle 30">
            <a:extLst>
              <a:ext uri="{FF2B5EF4-FFF2-40B4-BE49-F238E27FC236}">
                <a16:creationId xmlns:a16="http://schemas.microsoft.com/office/drawing/2014/main" id="{E71AB9E4-CAE7-C0E2-2DFB-1DC950C47DD6}"/>
              </a:ext>
            </a:extLst>
          </p:cNvPr>
          <p:cNvSpPr>
            <a:spLocks noChangeArrowheads="1"/>
          </p:cNvSpPr>
          <p:nvPr/>
        </p:nvSpPr>
        <p:spPr bwMode="auto">
          <a:xfrm>
            <a:off x="0" y="1587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pic>
        <p:nvPicPr>
          <p:cNvPr id="46" name="Picture 45">
            <a:extLst>
              <a:ext uri="{FF2B5EF4-FFF2-40B4-BE49-F238E27FC236}">
                <a16:creationId xmlns:a16="http://schemas.microsoft.com/office/drawing/2014/main" id="{0F4F31A7-0D19-15FC-66C2-BF44B7B72D8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908570" y="4887054"/>
            <a:ext cx="1409703" cy="1409703"/>
          </a:xfrm>
          <a:prstGeom prst="rect">
            <a:avLst/>
          </a:prstGeom>
        </p:spPr>
      </p:pic>
      <p:pic>
        <p:nvPicPr>
          <p:cNvPr id="48" name="Picture 47">
            <a:extLst>
              <a:ext uri="{FF2B5EF4-FFF2-40B4-BE49-F238E27FC236}">
                <a16:creationId xmlns:a16="http://schemas.microsoft.com/office/drawing/2014/main" id="{2427DEA4-94C7-45FE-3B20-9A312D36D03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217366" y="3789886"/>
            <a:ext cx="1582379" cy="1582379"/>
          </a:xfrm>
          <a:prstGeom prst="rect">
            <a:avLst/>
          </a:prstGeom>
        </p:spPr>
      </p:pic>
      <p:pic>
        <p:nvPicPr>
          <p:cNvPr id="50" name="Picture 49">
            <a:extLst>
              <a:ext uri="{FF2B5EF4-FFF2-40B4-BE49-F238E27FC236}">
                <a16:creationId xmlns:a16="http://schemas.microsoft.com/office/drawing/2014/main" id="{5B6E48DB-E1F6-7E88-3472-71E8512F0E10}"/>
              </a:ext>
            </a:extLst>
          </p:cNvPr>
          <p:cNvPicPr>
            <a:picLocks noChangeAspect="1"/>
          </p:cNvPicPr>
          <p:nvPr/>
        </p:nvPicPr>
        <p:blipFill>
          <a:blip r:embed="rId8">
            <a:biLevel thresh="50000"/>
            <a:extLst>
              <a:ext uri="{28A0092B-C50C-407E-A947-70E740481C1C}">
                <a14:useLocalDpi xmlns:a14="http://schemas.microsoft.com/office/drawing/2010/main" val="0"/>
              </a:ext>
            </a:extLst>
          </a:blip>
          <a:stretch>
            <a:fillRect/>
          </a:stretch>
        </p:blipFill>
        <p:spPr>
          <a:xfrm>
            <a:off x="7678995" y="4761601"/>
            <a:ext cx="2080444" cy="1171421"/>
          </a:xfrm>
          <a:prstGeom prst="rect">
            <a:avLst/>
          </a:prstGeom>
        </p:spPr>
      </p:pic>
      <p:pic>
        <p:nvPicPr>
          <p:cNvPr id="52" name="Picture 51">
            <a:extLst>
              <a:ext uri="{FF2B5EF4-FFF2-40B4-BE49-F238E27FC236}">
                <a16:creationId xmlns:a16="http://schemas.microsoft.com/office/drawing/2014/main" id="{F2958039-FE11-ED3C-8C59-4F9E2714CD00}"/>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255772" y="1850516"/>
            <a:ext cx="2302593" cy="1535062"/>
          </a:xfrm>
          <a:prstGeom prst="rect">
            <a:avLst/>
          </a:prstGeom>
        </p:spPr>
      </p:pic>
    </p:spTree>
    <p:extLst>
      <p:ext uri="{BB962C8B-B14F-4D97-AF65-F5344CB8AC3E}">
        <p14:creationId xmlns:p14="http://schemas.microsoft.com/office/powerpoint/2010/main" val="325459414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webextension1.xml><?xml version="1.0" encoding="utf-8"?>
<we:webextension xmlns:we="http://schemas.microsoft.com/office/webextensions/webextension/2010/11" id="{ef51237f-590a-4067-9d05-042347d2aead}">
  <we:reference id="WA200003233" version="2.0.0.3" store="en-IN" storeType="OMEX"/>
  <we:alternateReferences/>
  <we:properties>
    <we:property name="Microsoft.Office.CampaignId" value="&quot;none&quot;"/>
    <we:property name="artifactViewState" value="&quot;live&quot;"/>
    <we:property name="backgroundColor" value="&quot;#000000&quot;"/>
    <we:property name="bookmark" value="&quot;H4sIAAAAAAAAA21Qy27CMBD8lcrnqArhlXCk16pCouKCOGziDTIY27I3qBTx7911kNpDfbC94/HMaO5KmxQs3D7ggmql1t6fLxDPL1NVKDdis6bRM12XVaP1HMuu7jTwqw9kvEtqdVcE8Yi0M2kAK0IM7g+FAms3cJSpB5uwUAFj8g6s+caRzE8UB3wUCr+C9RFEcktAKLJXpvPMESavkgc6MlfcYkcjqtspLOu+XnbtpJniYg5QMy2NhJzsX4pIZ/s37wiMYxvBqqYp5xX2fVuXCyzbalZWgifjjvYZ+Pfv5y1IOZC91gMRR+JS2hO7i9wjr7+IuiDXJBc/UArQ4QYcz/u7CtFzN2Qw87gLcBr18x7lfDeEcfTfgR3EOpeqss1Bth9AAgX7zAEAAA==&quot;"/>
    <we:property name="creatorSessionId" value="&quot;b874020f-f1e3-4835-9305-00d9f2489ea8&quot;"/>
    <we:property name="creatorTenantId" value="&quot;04dd179c-0b30-4932-99bf-4e9ed9bf7a17&quot;"/>
    <we:property name="creatorUserId" value="&quot;1003200455D8BD12&quot;"/>
    <we:property name="datasetId" value="&quot;e568882e-bdf8-4407-a516-b338fc8667a8&quot;"/>
    <we:property name="embedUrl" value="&quot;/reportEmbed?reportId=66d86d17-8af2-4810-a48b-8ce8989284b0&amp;groupId=ad8bac8f-7383-41af-97e9-bdc4c5cc3e8c&amp;w=2&amp;config=eyJjbHVzdGVyVXJsIjoiaHR0cHM6Ly9XQUJJLUlORElBLUNFTlRSQUwtQS1QUklNQVJZLXJlZGlyZWN0LmFuYWx5c2lzLndpbmRvd3MubmV0IiwiZW1iZWRGZWF0dXJlcyI6eyJ1c2FnZU1ldHJpY3NWTmV4dCI6dHJ1ZX19&amp;disableSensitivityBanner=true&quot;"/>
    <we:property name="initialStateBookmark" value="&quot;H4sIAAAAAAAAA4VQy27CMBD8lcrnqAqhQOgNqp4oD5WKC0LVJtkgF2NH9gaVIv69uw5Se6hUH2zveDwzmouqdGgMnBdwRPWops4djuAPd32VKHvDlsvZfPI6e19M5s8Mu4a0s0E9XhSB3yNtdGjBiAKD212iwJgV7GWqwQRMVIM+OAtGf2FH5ifyLV4ThZ+NcR5Eck1AKLInpvPM3r17CQIl6ROusaQOrYo+jPI6H5VFb9zH4QAgZ1roCDHZnxSRjvZPzhJoyzaCZeNxOsiwros8HWJaZA9pJnjQdm9ugX/+vp0baQWi17Ql4khcSvHB7iJ3jes3oo7INcnFtRQaKHEFluftRTXecTekMfK4C7AVVre7l/NFE/rOfwOmFetYqoomHEkXBv/5IFWrGGsn2zdnysQ+9QEAAA==&quot;"/>
    <we:property name="isFiltersActionButtonVisible" value="true"/>
    <we:property name="isFooterCollapsed" value="true"/>
    <we:property name="isVisualContainerHeaderHidden" value="false"/>
    <we:property name="pageDisplayName" value="&quot;Intro&quot;"/>
    <we:property name="pageName" value="&quot;db3a78f87cb193e65aa8&quot;"/>
    <we:property name="reportEmbeddedTime" value="&quot;2025-03-10T10:52:39.552Z&quot;"/>
    <we:property name="reportName" value="&quot;Spotify Dashboard&quot;"/>
    <we:property name="reportState" value="&quot;CONNECTED&quot;"/>
    <we:property name="reportUrl" value="&quot;/groups/ad8bac8f-7383-41af-97e9-bdc4c5cc3e8c/reports/66d86d17-8af2-4810-a48b-8ce8989284b0/db3a78f87cb193e65aa8?bookmarkGuid=c3029d8b-c4a6-4264-b791-ef7b450fb701&amp;bookmarkUsage=1&amp;ctid=04dd179c-0b30-4932-99bf-4e9ed9bf7a17&amp;fromEntryPoint=export&amp;pbi_source=storytelling_addin&quot;"/>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243</TotalTime>
  <Words>1022</Words>
  <Application>Microsoft Office PowerPoint</Application>
  <PresentationFormat>Widescreen</PresentationFormat>
  <Paragraphs>103</Paragraphs>
  <Slides>22</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22</vt:i4>
      </vt:variant>
    </vt:vector>
  </HeadingPairs>
  <TitlesOfParts>
    <vt:vector size="30" baseType="lpstr">
      <vt:lpstr>Arial</vt:lpstr>
      <vt:lpstr>Arial Rounded MT Bold</vt:lpstr>
      <vt:lpstr>Bookman Old Style</vt:lpstr>
      <vt:lpstr>Calibri</vt:lpstr>
      <vt:lpstr>Calibri Light</vt:lpstr>
      <vt:lpstr>Symbol</vt:lpstr>
      <vt:lpstr>Times New Roman</vt:lpstr>
      <vt:lpstr>Office Theme</vt:lpstr>
      <vt:lpstr>PowerPoint Presentation</vt:lpstr>
      <vt:lpstr>PowerPoint Presentation</vt:lpstr>
      <vt:lpstr>From Beats to Bytes: Visualizing Global Music Trends with Spotify Data</vt:lpstr>
      <vt:lpstr>Introduction</vt:lpstr>
      <vt:lpstr>System Analysis</vt:lpstr>
      <vt:lpstr>PowerPoint Presentation</vt:lpstr>
      <vt:lpstr>Scope of System</vt:lpstr>
      <vt:lpstr>Hardware &amp; Software Requirements</vt:lpstr>
      <vt:lpstr>Dataset &amp; Data Sources</vt:lpstr>
      <vt:lpstr>Data Processing &amp; Cleaning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lpstr>Bibliography</vt:lpstr>
      <vt:lpstr>Web References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Viraj Tupe</dc:creator>
  <cp:lastModifiedBy>Viraj Tupe</cp:lastModifiedBy>
  <cp:revision>33</cp:revision>
  <dcterms:created xsi:type="dcterms:W3CDTF">2025-03-03T03:43:42Z</dcterms:created>
  <dcterms:modified xsi:type="dcterms:W3CDTF">2025-03-10T14:03:29Z</dcterms:modified>
</cp:coreProperties>
</file>

<file path=docProps/thumbnail.jpeg>
</file>